
<file path=[Content_Types].xml><?xml version="1.0" encoding="utf-8"?>
<Types xmlns="http://schemas.openxmlformats.org/package/2006/content-types">
  <Default Extension="jpeg" ContentType="image/jpeg"/>
  <Default Extension="png" ContentType="image/png"/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
<Relationships xmlns="http://schemas.openxmlformats.org/package/2006/relationships">
    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2192000" cy="6858000"/>
  <p:notesSz cx="6858000" cy="9144000"/>
  <p:embeddedFontLst>
    <p:embeddedFont>
      <p:font typeface="OPPOSans H"/>
      <p:regular r:id="rId36"/>
    </p:embeddedFont>
    <p:embeddedFont>
      <p:font typeface="OPPOSans R"/>
      <p:regular r:id="rId37"/>
    </p:embeddedFont>
    <p:embeddedFont>
      <p:font typeface="Source Han Sans"/>
      <p:regular r:id="rId38"/>
    </p:embeddedFont>
    <p:embeddedFont>
      <p:font typeface="OPPOSans B"/>
      <p:regular r:id="rId39"/>
    </p:embeddedFont>
    <p:embeddedFont>
      <p:font typeface="Source Han Sans CN Bold"/>
      <p:regular r:id="rId40"/>
    </p:embeddedFont>
  </p:embeddedFontLst>
</p:presentation>
</file>

<file path=ppt/_rels/presentation.xml.rels><?xml version="1.0" encoding="UTF-8" standalone="yes"?>
<Relationships xmlns="http://schemas.openxmlformats.org/package/2006/relationships">
<Relationship Id="rId1" Type="http://schemas.openxmlformats.org/officeDocument/2006/relationships/theme" Target="theme/theme1.xml"/>
<Relationship Id="rId2" Type="http://schemas.openxmlformats.org/officeDocument/2006/relationships/slideMaster" Target="slideMasters/slideMaster1.xml"/>
<Relationship Id="rId3" Type="http://schemas.openxmlformats.org/officeDocument/2006/relationships/slide" Target="slides/slide1.xml"/>
<Relationship Id="rId4" Type="http://schemas.openxmlformats.org/officeDocument/2006/relationships/slide" Target="slides/slide2.xml"/>
<Relationship Id="rId5" Type="http://schemas.openxmlformats.org/officeDocument/2006/relationships/slide" Target="slides/slide3.xml"/>
<Relationship Id="rId6" Type="http://schemas.openxmlformats.org/officeDocument/2006/relationships/slide" Target="slides/slide4.xml"/>
<Relationship Id="rId7" Type="http://schemas.openxmlformats.org/officeDocument/2006/relationships/slide" Target="slides/slide5.xml"/>
<Relationship Id="rId8" Type="http://schemas.openxmlformats.org/officeDocument/2006/relationships/slide" Target="slides/slide6.xml"/>
<Relationship Id="rId9" Type="http://schemas.openxmlformats.org/officeDocument/2006/relationships/slide" Target="slides/slide7.xml"/>
<Relationship Id="rId10" Type="http://schemas.openxmlformats.org/officeDocument/2006/relationships/slide" Target="slides/slide8.xml"/>
<Relationship Id="rId11" Type="http://schemas.openxmlformats.org/officeDocument/2006/relationships/slide" Target="slides/slide9.xml"/>
<Relationship Id="rId12" Type="http://schemas.openxmlformats.org/officeDocument/2006/relationships/slide" Target="slides/slide10.xml"/>
<Relationship Id="rId13" Type="http://schemas.openxmlformats.org/officeDocument/2006/relationships/slide" Target="slides/slide11.xml"/>
<Relationship Id="rId14" Type="http://schemas.openxmlformats.org/officeDocument/2006/relationships/slide" Target="slides/slide12.xml"/>
<Relationship Id="rId15" Type="http://schemas.openxmlformats.org/officeDocument/2006/relationships/slide" Target="slides/slide13.xml"/>
<Relationship Id="rId16" Type="http://schemas.openxmlformats.org/officeDocument/2006/relationships/slide" Target="slides/slide14.xml"/>
<Relationship Id="rId17" Type="http://schemas.openxmlformats.org/officeDocument/2006/relationships/slide" Target="slides/slide15.xml"/>
<Relationship Id="rId18" Type="http://schemas.openxmlformats.org/officeDocument/2006/relationships/slide" Target="slides/slide16.xml"/>
<Relationship Id="rId19" Type="http://schemas.openxmlformats.org/officeDocument/2006/relationships/slide" Target="slides/slide17.xml"/>
<Relationship Id="rId20" Type="http://schemas.openxmlformats.org/officeDocument/2006/relationships/slide" Target="slides/slide18.xml"/>
<Relationship Id="rId21" Type="http://schemas.openxmlformats.org/officeDocument/2006/relationships/slide" Target="slides/slide19.xml"/>
<Relationship Id="rId22" Type="http://schemas.openxmlformats.org/officeDocument/2006/relationships/slide" Target="slides/slide20.xml"/>
<Relationship Id="rId23" Type="http://schemas.openxmlformats.org/officeDocument/2006/relationships/slide" Target="slides/slide21.xml"/>
<Relationship Id="rId24" Type="http://schemas.openxmlformats.org/officeDocument/2006/relationships/slide" Target="slides/slide22.xml"/>
<Relationship Id="rId25" Type="http://schemas.openxmlformats.org/officeDocument/2006/relationships/slide" Target="slides/slide23.xml"/>
<Relationship Id="rId26" Type="http://schemas.openxmlformats.org/officeDocument/2006/relationships/slide" Target="slides/slide24.xml"/>
<Relationship Id="rId27" Type="http://schemas.openxmlformats.org/officeDocument/2006/relationships/slide" Target="slides/slide25.xml"/>
<Relationship Id="rId28" Type="http://schemas.openxmlformats.org/officeDocument/2006/relationships/slide" Target="slides/slide26.xml"/>
<Relationship Id="rId29" Type="http://schemas.openxmlformats.org/officeDocument/2006/relationships/slide" Target="slides/slide27.xml"/>
<Relationship Id="rId30" Type="http://schemas.openxmlformats.org/officeDocument/2006/relationships/slide" Target="slides/slide28.xml"/>
<Relationship Id="rId31" Type="http://schemas.openxmlformats.org/officeDocument/2006/relationships/slide" Target="slides/slide29.xml"/>
<Relationship Id="rId32" Type="http://schemas.openxmlformats.org/officeDocument/2006/relationships/slide" Target="slides/slide30.xml"/>
<Relationship Id="rId33" Type="http://schemas.openxmlformats.org/officeDocument/2006/relationships/slide" Target="slides/slide31.xml"/>
<Relationship Id="rId34" Type="http://schemas.openxmlformats.org/officeDocument/2006/relationships/slide" Target="slides/slide32.xml"/>
<Relationship Id="rId35" Type="http://schemas.openxmlformats.org/officeDocument/2006/relationships/slide" Target="slides/slide33.xml"/>
<Relationship Id="rId36" Type="http://schemas.openxmlformats.org/officeDocument/2006/relationships/font" Target="fonts/font1.fntdata"/>
<Relationship Id="rId37" Type="http://schemas.openxmlformats.org/officeDocument/2006/relationships/font" Target="fonts/font3.fntdata"/>
<Relationship Id="rId38" Type="http://schemas.openxmlformats.org/officeDocument/2006/relationships/font" Target="fonts/font5.fntdata"/>
<Relationship Id="rId39" Type="http://schemas.openxmlformats.org/officeDocument/2006/relationships/font" Target="fonts/font2.fntdata"/>
<Relationship Id="rId40" Type="http://schemas.openxmlformats.org/officeDocument/2006/relationships/font" Target="fonts/font4.fntdata"/>
</Relationships>
</file>

<file path=ppt/slideLayouts/_rels/slideLayout1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3.jpeg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9.png"/>
<Relationship Id="rId4" Type="http://schemas.openxmlformats.org/officeDocument/2006/relationships/image" Target="../media/image8.png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png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5.pn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6.jpe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pn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pn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png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7.png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png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png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4.png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.jpeg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3.jpeg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jpeg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png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5.png"/>
<Relationship Id="rId3" Type="http://schemas.openxmlformats.org/officeDocument/2006/relationships/image" Target="../media/image7.png"/>
<Relationship Id="rId4" Type="http://schemas.openxmlformats.org/officeDocument/2006/relationships/image" Target="../media/image11.png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39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计算机系统的日常维护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0" y="3759430"/>
            <a:ext cx="12192000" cy="191454"/>
          </a:xfrm>
          <a:custGeom>
            <a:avLst/>
            <a:gdLst>
              <a:gd name="connsiteX0" fmla="*/ 0 w 13577104"/>
              <a:gd name="connsiteY0" fmla="*/ 277818 h 451438"/>
              <a:gd name="connsiteX1" fmla="*/ 1932972 w 13577104"/>
              <a:gd name="connsiteY1" fmla="*/ 23174 h 451438"/>
              <a:gd name="connsiteX2" fmla="*/ 4155311 w 13577104"/>
              <a:gd name="connsiteY2" fmla="*/ 428288 h 451438"/>
              <a:gd name="connsiteX3" fmla="*/ 7014258 w 13577104"/>
              <a:gd name="connsiteY3" fmla="*/ 25 h 451438"/>
              <a:gd name="connsiteX4" fmla="*/ 9225023 w 13577104"/>
              <a:gd name="connsiteY4" fmla="*/ 451438 h 451438"/>
              <a:gd name="connsiteX5" fmla="*/ 11586258 w 13577104"/>
              <a:gd name="connsiteY5" fmla="*/ 25 h 451438"/>
              <a:gd name="connsiteX6" fmla="*/ 13577104 w 13577104"/>
              <a:gd name="connsiteY6" fmla="*/ 439863 h 451438"/>
            </a:gdLst>
            <a:rect l="l" t="t" r="r" b="b"/>
            <a:pathLst>
              <a:path w="13577104" h="451438">
                <a:moveTo>
                  <a:pt x="0" y="277818"/>
                </a:moveTo>
                <a:cubicBezTo>
                  <a:pt x="620210" y="137957"/>
                  <a:pt x="1240420" y="-1904"/>
                  <a:pt x="1932972" y="23174"/>
                </a:cubicBezTo>
                <a:cubicBezTo>
                  <a:pt x="2625524" y="48252"/>
                  <a:pt x="3308430" y="432146"/>
                  <a:pt x="4155311" y="428288"/>
                </a:cubicBezTo>
                <a:cubicBezTo>
                  <a:pt x="5002192" y="424430"/>
                  <a:pt x="6169306" y="-3833"/>
                  <a:pt x="7014258" y="25"/>
                </a:cubicBezTo>
                <a:cubicBezTo>
                  <a:pt x="7859210" y="3883"/>
                  <a:pt x="8463023" y="451438"/>
                  <a:pt x="9225023" y="451438"/>
                </a:cubicBezTo>
                <a:cubicBezTo>
                  <a:pt x="9987023" y="451438"/>
                  <a:pt x="10860911" y="1954"/>
                  <a:pt x="11586258" y="25"/>
                </a:cubicBezTo>
                <a:cubicBezTo>
                  <a:pt x="12311605" y="-1904"/>
                  <a:pt x="12944354" y="218979"/>
                  <a:pt x="13577104" y="439863"/>
                </a:cubicBezTo>
              </a:path>
            </a:pathLst>
          </a:custGeom>
          <a:noFill/>
          <a:ln w="381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296366" y="3012864"/>
            <a:ext cx="822767" cy="1562582"/>
          </a:xfrm>
          <a:custGeom>
            <a:avLst/>
            <a:gdLst>
              <a:gd name="connsiteX0" fmla="*/ 0 w 822767"/>
              <a:gd name="connsiteY0" fmla="*/ 0 h 1562582"/>
              <a:gd name="connsiteX1" fmla="*/ 822767 w 822767"/>
              <a:gd name="connsiteY1" fmla="*/ 781291 h 1562582"/>
              <a:gd name="connsiteX2" fmla="*/ 0 w 822767"/>
              <a:gd name="connsiteY2" fmla="*/ 1562582 h 1562582"/>
              <a:gd name="connsiteX3" fmla="*/ 524308 w 822767"/>
              <a:gd name="connsiteY3" fmla="*/ 781291 h 1562582"/>
              <a:gd name="connsiteX4" fmla="*/ 0 w 822767"/>
              <a:gd name="connsiteY4" fmla="*/ 0 h 1562582"/>
              <a:gd name="connsiteX5" fmla="*/ 0 w 822767"/>
              <a:gd name="connsiteY5" fmla="*/ 0 h 1562582"/>
              <a:gd name="connsiteX6" fmla="*/ 0 w 822767"/>
              <a:gd name="connsiteY6" fmla="*/ 0 h 1562582"/>
            </a:gdLst>
            <a:rect l="l" t="t" r="r" b="b"/>
            <a:pathLst>
              <a:path w="822767" h="1562582">
                <a:moveTo>
                  <a:pt x="0" y="0"/>
                </a:moveTo>
                <a:lnTo>
                  <a:pt x="822767" y="781291"/>
                </a:lnTo>
                <a:lnTo>
                  <a:pt x="0" y="1562582"/>
                </a:lnTo>
                <a:lnTo>
                  <a:pt x="524308" y="7812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4315951" y="3089061"/>
            <a:ext cx="822767" cy="1562582"/>
          </a:xfrm>
          <a:custGeom>
            <a:avLst/>
            <a:gdLst>
              <a:gd name="connsiteX0" fmla="*/ 0 w 822767"/>
              <a:gd name="connsiteY0" fmla="*/ 0 h 1562582"/>
              <a:gd name="connsiteX1" fmla="*/ 822767 w 822767"/>
              <a:gd name="connsiteY1" fmla="*/ 781291 h 1562582"/>
              <a:gd name="connsiteX2" fmla="*/ 0 w 822767"/>
              <a:gd name="connsiteY2" fmla="*/ 1562582 h 1562582"/>
              <a:gd name="connsiteX3" fmla="*/ 524308 w 822767"/>
              <a:gd name="connsiteY3" fmla="*/ 781291 h 1562582"/>
              <a:gd name="connsiteX4" fmla="*/ 0 w 822767"/>
              <a:gd name="connsiteY4" fmla="*/ 0 h 1562582"/>
              <a:gd name="connsiteX5" fmla="*/ 0 w 822767"/>
              <a:gd name="connsiteY5" fmla="*/ 0 h 1562582"/>
              <a:gd name="connsiteX6" fmla="*/ 0 w 822767"/>
              <a:gd name="connsiteY6" fmla="*/ 0 h 1562582"/>
            </a:gdLst>
            <a:rect l="l" t="t" r="r" b="b"/>
            <a:pathLst>
              <a:path w="822767" h="1562582">
                <a:moveTo>
                  <a:pt x="0" y="0"/>
                </a:moveTo>
                <a:lnTo>
                  <a:pt x="822767" y="781291"/>
                </a:lnTo>
                <a:lnTo>
                  <a:pt x="0" y="1562582"/>
                </a:lnTo>
                <a:lnTo>
                  <a:pt x="524308" y="7812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938452" y="3710786"/>
            <a:ext cx="319132" cy="319132"/>
          </a:xfrm>
          <a:prstGeom prst="ellipse">
            <a:avLst/>
          </a:prstGeom>
          <a:solidFill>
            <a:schemeClr val="bg1"/>
          </a:solidFill>
          <a:ln w="254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240399" y="3129886"/>
            <a:ext cx="822767" cy="1562582"/>
          </a:xfrm>
          <a:custGeom>
            <a:avLst/>
            <a:gdLst>
              <a:gd name="connsiteX0" fmla="*/ 0 w 822767"/>
              <a:gd name="connsiteY0" fmla="*/ 0 h 1562582"/>
              <a:gd name="connsiteX1" fmla="*/ 822767 w 822767"/>
              <a:gd name="connsiteY1" fmla="*/ 781291 h 1562582"/>
              <a:gd name="connsiteX2" fmla="*/ 0 w 822767"/>
              <a:gd name="connsiteY2" fmla="*/ 1562582 h 1562582"/>
              <a:gd name="connsiteX3" fmla="*/ 524308 w 822767"/>
              <a:gd name="connsiteY3" fmla="*/ 781291 h 1562582"/>
              <a:gd name="connsiteX4" fmla="*/ 0 w 822767"/>
              <a:gd name="connsiteY4" fmla="*/ 0 h 1562582"/>
              <a:gd name="connsiteX5" fmla="*/ 0 w 822767"/>
              <a:gd name="connsiteY5" fmla="*/ 0 h 1562582"/>
              <a:gd name="connsiteX6" fmla="*/ 0 w 822767"/>
              <a:gd name="connsiteY6" fmla="*/ 0 h 1562582"/>
            </a:gdLst>
            <a:rect l="l" t="t" r="r" b="b"/>
            <a:pathLst>
              <a:path w="822767" h="1562582">
                <a:moveTo>
                  <a:pt x="0" y="0"/>
                </a:moveTo>
                <a:lnTo>
                  <a:pt x="822767" y="781291"/>
                </a:lnTo>
                <a:lnTo>
                  <a:pt x="0" y="1562582"/>
                </a:lnTo>
                <a:lnTo>
                  <a:pt x="524308" y="7812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62900" y="3751611"/>
            <a:ext cx="319132" cy="319132"/>
          </a:xfrm>
          <a:prstGeom prst="ellipse">
            <a:avLst/>
          </a:prstGeom>
          <a:solidFill>
            <a:schemeClr val="bg1"/>
          </a:solidFill>
          <a:ln w="254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18866" y="3634588"/>
            <a:ext cx="319132" cy="319132"/>
          </a:xfrm>
          <a:prstGeom prst="ellipse">
            <a:avLst/>
          </a:prstGeom>
          <a:solidFill>
            <a:schemeClr val="bg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50694" y="3666416"/>
            <a:ext cx="255479" cy="255479"/>
          </a:xfrm>
          <a:prstGeom prst="pie">
            <a:avLst>
              <a:gd name="adj1" fmla="val 19870605"/>
              <a:gd name="adj2" fmla="val 16200000"/>
            </a:avLst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970279" y="3742613"/>
            <a:ext cx="255479" cy="255479"/>
          </a:xfrm>
          <a:prstGeom prst="pie">
            <a:avLst>
              <a:gd name="adj1" fmla="val 1409832"/>
              <a:gd name="adj2" fmla="val 16200000"/>
            </a:avLst>
          </a:pr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7894727" y="3783438"/>
            <a:ext cx="255479" cy="255479"/>
          </a:xfrm>
          <a:prstGeom prst="pie">
            <a:avLst>
              <a:gd name="adj1" fmla="val 6193230"/>
              <a:gd name="adj2" fmla="val 16200000"/>
            </a:avLst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096958" y="1243056"/>
            <a:ext cx="4336547" cy="6525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主板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096959" y="1932052"/>
            <a:ext cx="4336547" cy="11143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38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主板是计算机的核心部件，需要定期检查其表面是否有灰尘堆积、元件是否有损坏或变形。
清理主板上的灰尘时，要小心操作，避免触碰主板上的接口和元件，以免造成损坏。
定期检查主板上的电容是否有鼓包或漏液现象，如有异常应及时更换主板，以避免影响整个系统的稳定运行。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6966665" y="1383228"/>
            <a:ext cx="4336547" cy="6525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内存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6966666" y="2072224"/>
            <a:ext cx="4336547" cy="9873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92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内存是计算机运行的重要部件，需要定期检查内存条是否松动或损坏。
如果发现计算机运行速度变慢或出现蓝屏等异常现象，可以尝试重新插拔内存条，确保其接触良好。
定期清理内存条上的灰尘，可以使用软毛刷轻轻清扫，避免灰尘影响内存条的散热和性能。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3948975" y="4607563"/>
            <a:ext cx="4336547" cy="6525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1A8E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CPU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3948975" y="5325688"/>
            <a:ext cx="4336547" cy="100145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05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CPU是计算机的“大脑”，需要确保其散热良好，避免因过热而损坏。
定期检查CPU风扇是否正常运转，如有异常应及时更换风扇或清理风扇灰尘。
在安装或更换CPU时，要注意正确安装散热器，确保散热器与CPU表面紧密贴合，以提高散热效果。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计算机主要配件的保养</a:t>
            </a:r>
            <a:endParaRPr kumimoji="1" lang="zh-CN" altLang="en-US"/>
          </a:p>
        </p:txBody>
      </p: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1316027" y="2607774"/>
            <a:ext cx="2524145" cy="2878626"/>
          </a:xfrm>
          <a:prstGeom prst="rect">
            <a:avLst/>
          </a:prstGeom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4884727" y="2589508"/>
            <a:ext cx="2495617" cy="2846092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4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8443913" y="2594429"/>
            <a:ext cx="2530475" cy="2891971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 rot="0" flipH="0" flipV="0">
            <a:off x="1326823" y="2565764"/>
            <a:ext cx="2520412" cy="1742659"/>
          </a:xfrm>
          <a:custGeom>
            <a:avLst/>
            <a:gdLst>
              <a:gd name="connsiteX0" fmla="*/ 744583 w 744584"/>
              <a:gd name="connsiteY0" fmla="*/ 674462 h 783774"/>
              <a:gd name="connsiteX1" fmla="*/ 635272 w 744584"/>
              <a:gd name="connsiteY1" fmla="*/ 783773 h 783774"/>
              <a:gd name="connsiteX2" fmla="*/ 744583 w 744584"/>
              <a:gd name="connsiteY2" fmla="*/ 783773 h 783774"/>
              <a:gd name="connsiteX3" fmla="*/ 0 w 744584"/>
              <a:gd name="connsiteY3" fmla="*/ 0 h 783774"/>
              <a:gd name="connsiteX4" fmla="*/ 744584 w 744584"/>
              <a:gd name="connsiteY4" fmla="*/ 0 h 783774"/>
              <a:gd name="connsiteX5" fmla="*/ 744584 w 744584"/>
              <a:gd name="connsiteY5" fmla="*/ 783774 h 783774"/>
              <a:gd name="connsiteX6" fmla="*/ 0 w 744584"/>
              <a:gd name="connsiteY6" fmla="*/ 783774 h 783774"/>
            </a:gdLst>
            <a:rect l="l" t="t" r="r" b="b"/>
            <a:pathLst>
              <a:path w="744584" h="783774">
                <a:moveTo>
                  <a:pt x="744583" y="674462"/>
                </a:moveTo>
                <a:lnTo>
                  <a:pt x="635272" y="783773"/>
                </a:lnTo>
                <a:lnTo>
                  <a:pt x="744583" y="783773"/>
                </a:lnTo>
                <a:close/>
                <a:moveTo>
                  <a:pt x="0" y="0"/>
                </a:moveTo>
                <a:lnTo>
                  <a:pt x="744584" y="0"/>
                </a:lnTo>
                <a:lnTo>
                  <a:pt x="744584" y="783774"/>
                </a:lnTo>
                <a:lnTo>
                  <a:pt x="0" y="78377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326823" y="5438360"/>
            <a:ext cx="2520412" cy="45719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885193" y="2565764"/>
            <a:ext cx="2520412" cy="1742659"/>
          </a:xfrm>
          <a:custGeom>
            <a:avLst/>
            <a:gdLst>
              <a:gd name="connsiteX0" fmla="*/ 744583 w 744584"/>
              <a:gd name="connsiteY0" fmla="*/ 674462 h 783774"/>
              <a:gd name="connsiteX1" fmla="*/ 635272 w 744584"/>
              <a:gd name="connsiteY1" fmla="*/ 783773 h 783774"/>
              <a:gd name="connsiteX2" fmla="*/ 744583 w 744584"/>
              <a:gd name="connsiteY2" fmla="*/ 783773 h 783774"/>
              <a:gd name="connsiteX3" fmla="*/ 0 w 744584"/>
              <a:gd name="connsiteY3" fmla="*/ 0 h 783774"/>
              <a:gd name="connsiteX4" fmla="*/ 744584 w 744584"/>
              <a:gd name="connsiteY4" fmla="*/ 0 h 783774"/>
              <a:gd name="connsiteX5" fmla="*/ 744584 w 744584"/>
              <a:gd name="connsiteY5" fmla="*/ 783774 h 783774"/>
              <a:gd name="connsiteX6" fmla="*/ 0 w 744584"/>
              <a:gd name="connsiteY6" fmla="*/ 783774 h 783774"/>
            </a:gdLst>
            <a:rect l="l" t="t" r="r" b="b"/>
            <a:pathLst>
              <a:path w="744584" h="783774">
                <a:moveTo>
                  <a:pt x="744583" y="674462"/>
                </a:moveTo>
                <a:lnTo>
                  <a:pt x="635272" y="783773"/>
                </a:lnTo>
                <a:lnTo>
                  <a:pt x="744583" y="783773"/>
                </a:lnTo>
                <a:close/>
                <a:moveTo>
                  <a:pt x="0" y="0"/>
                </a:moveTo>
                <a:lnTo>
                  <a:pt x="744584" y="0"/>
                </a:lnTo>
                <a:lnTo>
                  <a:pt x="744584" y="783774"/>
                </a:lnTo>
                <a:lnTo>
                  <a:pt x="0" y="78377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885193" y="5438360"/>
            <a:ext cx="2520412" cy="45719"/>
          </a:xfrm>
          <a:prstGeom prst="rect">
            <a:avLst/>
          </a:prstGeom>
          <a:solidFill>
            <a:schemeClr val="accent2">
              <a:alpha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8466305" y="2565764"/>
            <a:ext cx="2520412" cy="1742659"/>
          </a:xfrm>
          <a:custGeom>
            <a:avLst/>
            <a:gdLst>
              <a:gd name="connsiteX0" fmla="*/ 744583 w 744584"/>
              <a:gd name="connsiteY0" fmla="*/ 674462 h 783774"/>
              <a:gd name="connsiteX1" fmla="*/ 635272 w 744584"/>
              <a:gd name="connsiteY1" fmla="*/ 783773 h 783774"/>
              <a:gd name="connsiteX2" fmla="*/ 744583 w 744584"/>
              <a:gd name="connsiteY2" fmla="*/ 783773 h 783774"/>
              <a:gd name="connsiteX3" fmla="*/ 0 w 744584"/>
              <a:gd name="connsiteY3" fmla="*/ 0 h 783774"/>
              <a:gd name="connsiteX4" fmla="*/ 744584 w 744584"/>
              <a:gd name="connsiteY4" fmla="*/ 0 h 783774"/>
              <a:gd name="connsiteX5" fmla="*/ 744584 w 744584"/>
              <a:gd name="connsiteY5" fmla="*/ 783774 h 783774"/>
              <a:gd name="connsiteX6" fmla="*/ 0 w 744584"/>
              <a:gd name="connsiteY6" fmla="*/ 783774 h 783774"/>
            </a:gdLst>
            <a:rect l="l" t="t" r="r" b="b"/>
            <a:pathLst>
              <a:path w="744584" h="783774">
                <a:moveTo>
                  <a:pt x="744583" y="674462"/>
                </a:moveTo>
                <a:lnTo>
                  <a:pt x="635272" y="783773"/>
                </a:lnTo>
                <a:lnTo>
                  <a:pt x="744583" y="783773"/>
                </a:lnTo>
                <a:close/>
                <a:moveTo>
                  <a:pt x="0" y="0"/>
                </a:moveTo>
                <a:lnTo>
                  <a:pt x="744584" y="0"/>
                </a:lnTo>
                <a:lnTo>
                  <a:pt x="744584" y="783774"/>
                </a:lnTo>
                <a:lnTo>
                  <a:pt x="0" y="78377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8466305" y="5438360"/>
            <a:ext cx="2520412" cy="45719"/>
          </a:xfrm>
          <a:prstGeom prst="rect">
            <a:avLst/>
          </a:prstGeom>
          <a:solidFill>
            <a:schemeClr val="accent3">
              <a:alpha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454226" y="1600740"/>
            <a:ext cx="2272804" cy="86119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正常开关机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440428" y="2821696"/>
            <a:ext cx="2267803" cy="10871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养成正确的开关机习惯，避免频繁开关机对硬件造成冲击。
开机时应先开启显示器等外设，再开启主机；关机时则相反，先关闭主机，再关闭外设。
避免在计算机运行过程中突然断电，以免造成数据丢失或硬件损坏。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5000293" y="2821696"/>
            <a:ext cx="2239413" cy="10871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定期对计算机进行清洁，包括主机、显示器、键盘、鼠标等外设。
清洁显示器时，使用专用的清洁布或软布轻轻擦拭屏幕，避免使用含有酒精等腐蚀性成分的清洁剂。
定期清理键盘和鼠标，可以使用压缩空气罐吹走灰尘和杂物，保持键盘和鼠标的清洁和灵敏度。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8592489" y="2821696"/>
            <a:ext cx="2268044" cy="10871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931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在增删硬件设备时，必须先断电，避免在带电状态下操作导致硬件损坏或触电事故。
安装或更换硬件时，要确保硬件与主板等设备的接口匹配，安装牢固。
在安装新硬件后，要检查硬件是否正常工作，如检查显卡是否能够正常显示图像等。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997526" y="1600740"/>
            <a:ext cx="2272804" cy="86119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定期清洁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8578926" y="1600740"/>
            <a:ext cx="2272804" cy="86119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增删硬件时断电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养成良好的使用习惯</a:t>
            </a:r>
            <a:endParaRPr kumimoji="1" lang="zh-CN" altLang="en-US"/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计算机软件系统维护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96260" y="1703235"/>
            <a:ext cx="3246122" cy="4206240"/>
          </a:xfrm>
          <a:prstGeom prst="roundRect">
            <a:avLst>
              <a:gd name="adj" fmla="val 267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12700" cap="sq">
            <a:noFill/>
            <a:miter/>
          </a:ln>
          <a:effectLst>
            <a:outerShdw dist="38100" blurRad="419100" dir="2700000" sx="100000" sy="100000" kx="0" ky="0" algn="tl" rotWithShape="0">
              <a:schemeClr val="accent1">
                <a:lumMod val="75000"/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4472939" y="1703235"/>
            <a:ext cx="3246122" cy="4206240"/>
          </a:xfrm>
          <a:prstGeom prst="roundRect">
            <a:avLst>
              <a:gd name="adj" fmla="val 267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12700" cap="sq">
            <a:noFill/>
            <a:miter/>
          </a:ln>
          <a:effectLst>
            <a:outerShdw dist="38100" blurRad="419100" dir="2700000" sx="100000" sy="100000" kx="0" ky="0" algn="tl" rotWithShape="0">
              <a:schemeClr val="accent1">
                <a:lumMod val="75000"/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7949619" y="1703235"/>
            <a:ext cx="3246122" cy="4206240"/>
          </a:xfrm>
          <a:prstGeom prst="roundRect">
            <a:avLst>
              <a:gd name="adj" fmla="val 267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12700" cap="sq">
            <a:noFill/>
            <a:miter/>
          </a:ln>
          <a:effectLst>
            <a:outerShdw dist="38100" blurRad="419100" dir="2700000" sx="100000" sy="100000" kx="0" ky="0" algn="tl" rotWithShape="0">
              <a:schemeClr val="accent1">
                <a:lumMod val="75000"/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98373" y="2964525"/>
            <a:ext cx="3041897" cy="2823212"/>
          </a:xfrm>
          <a:prstGeom prst="roundRect">
            <a:avLst>
              <a:gd name="adj" fmla="val 3003"/>
            </a:avLst>
          </a:prstGeom>
          <a:solidFill>
            <a:schemeClr val="bg1"/>
          </a:solidFill>
          <a:ln w="1270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575049" y="2964525"/>
            <a:ext cx="3041897" cy="2823212"/>
          </a:xfrm>
          <a:prstGeom prst="roundRect">
            <a:avLst>
              <a:gd name="adj" fmla="val 3003"/>
            </a:avLst>
          </a:prstGeom>
          <a:solidFill>
            <a:schemeClr val="bg1"/>
          </a:solidFill>
          <a:ln w="1270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8051725" y="2964525"/>
            <a:ext cx="3041897" cy="2823212"/>
          </a:xfrm>
          <a:prstGeom prst="roundRect">
            <a:avLst>
              <a:gd name="adj" fmla="val 3003"/>
            </a:avLst>
          </a:prstGeom>
          <a:solidFill>
            <a:schemeClr val="bg1"/>
          </a:solidFill>
          <a:ln w="1270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233606" y="1942694"/>
            <a:ext cx="2774265" cy="8662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DM的基本使用方法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267431" y="3151026"/>
            <a:ext cx="2740440" cy="24811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kumimoji="1" lang="en-US" altLang="zh-CN" sz="1251">
                <a:ln w="12700">
                  <a:noFill/>
                </a:ln>
                <a:solidFill>
                  <a:srgbClr val="0D0D0D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Disk Manager是一款功能强大的硬盘管理工具，可以进行硬盘分区、格式化、数据恢复等操作。
使用Disk Manager进行分区时，要根据实际需求合理规划分区大小和数量，避免分区过多或过少影响使用。
在格式化分区时，要选择合适的文件系统格式，如NTFS、FAT32等，根据分区用途和大小选择合适的格式。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724452" y="1942694"/>
            <a:ext cx="2774266" cy="8662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分区格式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758278" y="3151026"/>
            <a:ext cx="2740440" cy="24811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D0D0D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NTFS是一种先进的文件系统格式，支持大容量硬盘，具有数据安全性高、支持长文件名等特点。
FAT32是一种较老的文件系统格式，兼容性较好，但单个分区容量和单个文件大小有限制。
FAT16是一种早期的文件系统格式，现在已经很少使用，主要用于一些特殊的旧系统或设备。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185282" y="1942694"/>
            <a:ext cx="2773111" cy="8662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注意事项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219109" y="3151026"/>
            <a:ext cx="2740440" cy="24811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kumimoji="1" lang="en-US" altLang="zh-CN" sz="1251">
                <a:ln w="12700">
                  <a:noFill/>
                </a:ln>
                <a:solidFill>
                  <a:srgbClr val="0D0D0D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在使用Disk Manager进行硬盘分区和格式化操作时，要提前备份重要数据，避免数据丢失。
注意分区的大小和数量要合理，避免分区过大或过小影响硬盘的使用效率和数据安全性。
在格式化分区时，要根据实际需求选择合适的文件系统格式，不要随意更改分区格式，以免造成数据丢失或系统不稳定。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硬盘管理工具Disk Manager的使用</a:t>
            </a:r>
            <a:endParaRPr kumimoji="1" lang="zh-CN" altLang="en-US"/>
          </a:p>
        </p:txBody>
      </p:sp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8912" t="0" r="28912" b="0"/>
          <a:stretch>
            <a:fillRect/>
          </a:stretch>
        </p:blipFill>
        <p:spPr>
          <a:xfrm rot="0" flipH="0" flipV="0">
            <a:off x="7440753" y="1475531"/>
            <a:ext cx="4078147" cy="5399590"/>
          </a:xfrm>
          <a:custGeom>
            <a:avLst/>
            <a:gdLst/>
            <a:rect l="l" t="t" r="r" b="b"/>
            <a:pathLst>
              <a:path w="4076700" h="5397500">
                <a:moveTo>
                  <a:pt x="0" y="0"/>
                </a:moveTo>
                <a:lnTo>
                  <a:pt x="4078147" y="0"/>
                </a:lnTo>
                <a:lnTo>
                  <a:pt x="4078147" y="5399590"/>
                </a:lnTo>
                <a:lnTo>
                  <a:pt x="0" y="539959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7440753" y="1475531"/>
            <a:ext cx="4078147" cy="5399590"/>
          </a:xfrm>
          <a:prstGeom prst="rect">
            <a:avLst/>
          </a:prstGeom>
          <a:solidFill>
            <a:schemeClr val="bg1">
              <a:alpha val="6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60399" y="2150962"/>
            <a:ext cx="10370273" cy="179793"/>
          </a:xfrm>
          <a:prstGeom prst="roundRect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660399" y="2476982"/>
            <a:ext cx="6625381" cy="127321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145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Ghost是一款广泛使用的硬盘克隆工具，可以快速制作硬盘分区的镜像文件，便于备份和恢复。
制作主分区镜像时，要选择正确的源分区和目标镜像文件路径，确保镜像文件能够完整保存分区数据。
在制作镜像过程中，要注意镜像文件的压缩方式和大小，根据实际需求选择合适的压缩比例，以节省存储空间。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660399" y="1423685"/>
            <a:ext cx="6633258" cy="62720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制作主分区镜像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9966962" y="4866640"/>
            <a:ext cx="1063710" cy="1106072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60400" y="4045700"/>
            <a:ext cx="6631651" cy="76169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27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使用Ghost恢复主分区镜像时，要确保目标分区与镜像文件中的分区大小和格式一致，避免恢复失败或数据丢失。
在恢复过程中，要仔细核对各项参数，确保恢复操作的准确性，避免误操作导致系统无法启动或数据丢失。
恢复完成后，要检查系统是否能够正常启动和运行，确保数据完整性和系统稳定性。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60400" y="3609401"/>
            <a:ext cx="6631651" cy="38303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恢复主分区镜像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60400" y="5474005"/>
            <a:ext cx="6631651" cy="76169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27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在使用Ghost进行硬盘克隆和恢复操作时，要提前备份重要数据，避免因操作失误导致数据丢失。
注意镜像文件的存储位置和安全性，避免镜像文件被损坏或丢失，影响数据恢复。
在进行克隆和恢复操作时，要确保计算机处于安全模式或DOS环境下，避免系统文件被占用导致操作失败。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60400" y="5037706"/>
            <a:ext cx="6631651" cy="38303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使用Ghost的注意点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硬盘克隆工具Ghost的使用</a:t>
            </a:r>
            <a:endParaRPr kumimoji="1" lang="zh-CN" altLang="en-US"/>
          </a:p>
        </p:txBody>
      </p:sp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3292" t="0" r="41139" b="0"/>
          <a:stretch>
            <a:fillRect/>
          </a:stretch>
        </p:blipFill>
        <p:spPr>
          <a:xfrm rot="0" flipH="0" flipV="0">
            <a:off x="660400" y="1394268"/>
            <a:ext cx="3853982" cy="47398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4988689" y="4412302"/>
            <a:ext cx="6261903" cy="1858123"/>
          </a:xfrm>
          <a:custGeom>
            <a:avLst/>
            <a:gdLst>
              <a:gd name="connsiteX0" fmla="*/ 158683 w 6261903"/>
              <a:gd name="connsiteY0" fmla="*/ 0 h 1858123"/>
              <a:gd name="connsiteX1" fmla="*/ 6103220 w 6261903"/>
              <a:gd name="connsiteY1" fmla="*/ 0 h 1858123"/>
              <a:gd name="connsiteX2" fmla="*/ 6261903 w 6261903"/>
              <a:gd name="connsiteY2" fmla="*/ 158683 h 1858123"/>
              <a:gd name="connsiteX3" fmla="*/ 6261903 w 6261903"/>
              <a:gd name="connsiteY3" fmla="*/ 1402999 h 1858123"/>
              <a:gd name="connsiteX4" fmla="*/ 6103220 w 6261903"/>
              <a:gd name="connsiteY4" fmla="*/ 1561682 h 1858123"/>
              <a:gd name="connsiteX5" fmla="*/ 5161751 w 6261903"/>
              <a:gd name="connsiteY5" fmla="*/ 1561682 h 1858123"/>
              <a:gd name="connsiteX6" fmla="*/ 4615404 w 6261903"/>
              <a:gd name="connsiteY6" fmla="*/ 1858123 h 1858123"/>
              <a:gd name="connsiteX7" fmla="*/ 4069057 w 6261903"/>
              <a:gd name="connsiteY7" fmla="*/ 1561682 h 1858123"/>
              <a:gd name="connsiteX8" fmla="*/ 158683 w 6261903"/>
              <a:gd name="connsiteY8" fmla="*/ 1561682 h 1858123"/>
              <a:gd name="connsiteX9" fmla="*/ 0 w 6261903"/>
              <a:gd name="connsiteY9" fmla="*/ 1402999 h 1858123"/>
              <a:gd name="connsiteX10" fmla="*/ 0 w 6261903"/>
              <a:gd name="connsiteY10" fmla="*/ 158683 h 1858123"/>
              <a:gd name="connsiteX11" fmla="*/ 158683 w 6261903"/>
              <a:gd name="connsiteY11" fmla="*/ 0 h 1858123"/>
            </a:gdLst>
            <a:rect l="l" t="t" r="r" b="b"/>
            <a:pathLst>
              <a:path w="6261903" h="1858123">
                <a:moveTo>
                  <a:pt x="158683" y="0"/>
                </a:moveTo>
                <a:lnTo>
                  <a:pt x="6103220" y="0"/>
                </a:lnTo>
                <a:cubicBezTo>
                  <a:pt x="6190858" y="0"/>
                  <a:pt x="6261903" y="71045"/>
                  <a:pt x="6261903" y="158683"/>
                </a:cubicBezTo>
                <a:lnTo>
                  <a:pt x="6261903" y="1402999"/>
                </a:lnTo>
                <a:cubicBezTo>
                  <a:pt x="6261903" y="1490637"/>
                  <a:pt x="6190858" y="1561682"/>
                  <a:pt x="6103220" y="1561682"/>
                </a:cubicBezTo>
                <a:lnTo>
                  <a:pt x="5161751" y="1561682"/>
                </a:lnTo>
                <a:lnTo>
                  <a:pt x="4615404" y="1858123"/>
                </a:lnTo>
                <a:lnTo>
                  <a:pt x="4069057" y="1561682"/>
                </a:lnTo>
                <a:lnTo>
                  <a:pt x="158683" y="1561682"/>
                </a:lnTo>
                <a:cubicBezTo>
                  <a:pt x="71045" y="1561682"/>
                  <a:pt x="0" y="1490637"/>
                  <a:pt x="0" y="1402999"/>
                </a:cubicBezTo>
                <a:lnTo>
                  <a:pt x="0" y="158683"/>
                </a:lnTo>
                <a:cubicBezTo>
                  <a:pt x="0" y="71045"/>
                  <a:pt x="71045" y="0"/>
                  <a:pt x="15868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134344" y="4533444"/>
            <a:ext cx="496560" cy="49656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1" flipV="1">
            <a:off x="5257511" y="4672190"/>
            <a:ext cx="250226" cy="219069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0495280" y="571998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0728960" y="571998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0962640" y="571998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5191760" y="571998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5425440" y="571998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5659120" y="571998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10800000" flipH="0" flipV="0">
            <a:off x="4988689" y="2857823"/>
            <a:ext cx="6261903" cy="1858123"/>
          </a:xfrm>
          <a:custGeom>
            <a:avLst/>
            <a:gdLst>
              <a:gd name="connsiteX0" fmla="*/ 6103220 w 6261903"/>
              <a:gd name="connsiteY0" fmla="*/ 1858123 h 1858123"/>
              <a:gd name="connsiteX1" fmla="*/ 158683 w 6261903"/>
              <a:gd name="connsiteY1" fmla="*/ 1858123 h 1858123"/>
              <a:gd name="connsiteX2" fmla="*/ 0 w 6261903"/>
              <a:gd name="connsiteY2" fmla="*/ 1699440 h 1858123"/>
              <a:gd name="connsiteX3" fmla="*/ 0 w 6261903"/>
              <a:gd name="connsiteY3" fmla="*/ 455124 h 1858123"/>
              <a:gd name="connsiteX4" fmla="*/ 158683 w 6261903"/>
              <a:gd name="connsiteY4" fmla="*/ 296441 h 1858123"/>
              <a:gd name="connsiteX5" fmla="*/ 1100152 w 6261903"/>
              <a:gd name="connsiteY5" fmla="*/ 296441 h 1858123"/>
              <a:gd name="connsiteX6" fmla="*/ 1646499 w 6261903"/>
              <a:gd name="connsiteY6" fmla="*/ 0 h 1858123"/>
              <a:gd name="connsiteX7" fmla="*/ 2192846 w 6261903"/>
              <a:gd name="connsiteY7" fmla="*/ 296441 h 1858123"/>
              <a:gd name="connsiteX8" fmla="*/ 6103220 w 6261903"/>
              <a:gd name="connsiteY8" fmla="*/ 296441 h 1858123"/>
              <a:gd name="connsiteX9" fmla="*/ 6261903 w 6261903"/>
              <a:gd name="connsiteY9" fmla="*/ 455124 h 1858123"/>
              <a:gd name="connsiteX10" fmla="*/ 6261903 w 6261903"/>
              <a:gd name="connsiteY10" fmla="*/ 1699440 h 1858123"/>
              <a:gd name="connsiteX11" fmla="*/ 6103220 w 6261903"/>
              <a:gd name="connsiteY11" fmla="*/ 1858123 h 1858123"/>
            </a:gdLst>
            <a:rect l="l" t="t" r="r" b="b"/>
            <a:pathLst>
              <a:path w="6261903" h="1858123">
                <a:moveTo>
                  <a:pt x="6103220" y="1858123"/>
                </a:moveTo>
                <a:lnTo>
                  <a:pt x="158683" y="1858123"/>
                </a:lnTo>
                <a:cubicBezTo>
                  <a:pt x="71045" y="1858123"/>
                  <a:pt x="0" y="1787078"/>
                  <a:pt x="0" y="1699440"/>
                </a:cubicBezTo>
                <a:lnTo>
                  <a:pt x="0" y="455124"/>
                </a:lnTo>
                <a:cubicBezTo>
                  <a:pt x="0" y="367486"/>
                  <a:pt x="71045" y="296441"/>
                  <a:pt x="158683" y="296441"/>
                </a:cubicBezTo>
                <a:lnTo>
                  <a:pt x="1100152" y="296441"/>
                </a:lnTo>
                <a:lnTo>
                  <a:pt x="1646499" y="0"/>
                </a:lnTo>
                <a:lnTo>
                  <a:pt x="2192846" y="296441"/>
                </a:lnTo>
                <a:lnTo>
                  <a:pt x="6103220" y="296441"/>
                </a:lnTo>
                <a:cubicBezTo>
                  <a:pt x="6190858" y="296441"/>
                  <a:pt x="6261903" y="367486"/>
                  <a:pt x="6261903" y="455124"/>
                </a:cubicBezTo>
                <a:lnTo>
                  <a:pt x="6261903" y="1699440"/>
                </a:lnTo>
                <a:cubicBezTo>
                  <a:pt x="6261903" y="1787078"/>
                  <a:pt x="6190858" y="1858123"/>
                  <a:pt x="6103220" y="185812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5134344" y="2978964"/>
            <a:ext cx="496560" cy="49656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1" flipV="1">
            <a:off x="5257511" y="3117710"/>
            <a:ext cx="250226" cy="219069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0495280" y="416550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0728960" y="416550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0962640" y="416550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5191760" y="416550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5425440" y="416550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5659120" y="4165504"/>
            <a:ext cx="121920" cy="12192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10800000" flipH="0" flipV="0">
            <a:off x="4988689" y="1309645"/>
            <a:ext cx="6261903" cy="1858123"/>
          </a:xfrm>
          <a:custGeom>
            <a:avLst/>
            <a:gdLst>
              <a:gd name="connsiteX0" fmla="*/ 6103220 w 6261903"/>
              <a:gd name="connsiteY0" fmla="*/ 1858123 h 1858123"/>
              <a:gd name="connsiteX1" fmla="*/ 158683 w 6261903"/>
              <a:gd name="connsiteY1" fmla="*/ 1858123 h 1858123"/>
              <a:gd name="connsiteX2" fmla="*/ 0 w 6261903"/>
              <a:gd name="connsiteY2" fmla="*/ 1699440 h 1858123"/>
              <a:gd name="connsiteX3" fmla="*/ 0 w 6261903"/>
              <a:gd name="connsiteY3" fmla="*/ 455124 h 1858123"/>
              <a:gd name="connsiteX4" fmla="*/ 158683 w 6261903"/>
              <a:gd name="connsiteY4" fmla="*/ 296441 h 1858123"/>
              <a:gd name="connsiteX5" fmla="*/ 1100152 w 6261903"/>
              <a:gd name="connsiteY5" fmla="*/ 296441 h 1858123"/>
              <a:gd name="connsiteX6" fmla="*/ 1646499 w 6261903"/>
              <a:gd name="connsiteY6" fmla="*/ 0 h 1858123"/>
              <a:gd name="connsiteX7" fmla="*/ 2192846 w 6261903"/>
              <a:gd name="connsiteY7" fmla="*/ 296441 h 1858123"/>
              <a:gd name="connsiteX8" fmla="*/ 6103220 w 6261903"/>
              <a:gd name="connsiteY8" fmla="*/ 296441 h 1858123"/>
              <a:gd name="connsiteX9" fmla="*/ 6261903 w 6261903"/>
              <a:gd name="connsiteY9" fmla="*/ 455124 h 1858123"/>
              <a:gd name="connsiteX10" fmla="*/ 6261903 w 6261903"/>
              <a:gd name="connsiteY10" fmla="*/ 1699440 h 1858123"/>
              <a:gd name="connsiteX11" fmla="*/ 6103220 w 6261903"/>
              <a:gd name="connsiteY11" fmla="*/ 1858123 h 1858123"/>
            </a:gdLst>
            <a:rect l="l" t="t" r="r" b="b"/>
            <a:pathLst>
              <a:path w="6261903" h="1858123">
                <a:moveTo>
                  <a:pt x="6103220" y="1858123"/>
                </a:moveTo>
                <a:lnTo>
                  <a:pt x="158683" y="1858123"/>
                </a:lnTo>
                <a:cubicBezTo>
                  <a:pt x="71045" y="1858123"/>
                  <a:pt x="0" y="1787078"/>
                  <a:pt x="0" y="1699440"/>
                </a:cubicBezTo>
                <a:lnTo>
                  <a:pt x="0" y="455124"/>
                </a:lnTo>
                <a:cubicBezTo>
                  <a:pt x="0" y="367486"/>
                  <a:pt x="71045" y="296441"/>
                  <a:pt x="158683" y="296441"/>
                </a:cubicBezTo>
                <a:lnTo>
                  <a:pt x="1100152" y="296441"/>
                </a:lnTo>
                <a:lnTo>
                  <a:pt x="1646499" y="0"/>
                </a:lnTo>
                <a:lnTo>
                  <a:pt x="2192846" y="296441"/>
                </a:lnTo>
                <a:lnTo>
                  <a:pt x="6103220" y="296441"/>
                </a:lnTo>
                <a:cubicBezTo>
                  <a:pt x="6190858" y="296441"/>
                  <a:pt x="6261903" y="367486"/>
                  <a:pt x="6261903" y="455124"/>
                </a:cubicBezTo>
                <a:lnTo>
                  <a:pt x="6261903" y="1699440"/>
                </a:lnTo>
                <a:cubicBezTo>
                  <a:pt x="6261903" y="1787078"/>
                  <a:pt x="6190858" y="1858123"/>
                  <a:pt x="6103220" y="185812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5134344" y="1430786"/>
            <a:ext cx="496560" cy="49656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1" flipV="1">
            <a:off x="5257511" y="1557989"/>
            <a:ext cx="250226" cy="242154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5699760" y="1926446"/>
            <a:ext cx="5400000" cy="6299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753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鲁大师是一款集硬件检测、系统优化、驱动安装与升级等多种功能于一体的系统维护工具。
通过鲁大师可以查看电脑的硬件配置信息，包括CPU、内存、硬盘、显卡等详细参数，方便用户了解电脑的性能状况。
定期使用鲁大师检测硬件信息，可以及时发现硬件故障或性能下降等问题，提前采取措施进行维护。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495280" y="2617326"/>
            <a:ext cx="121920" cy="121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10728960" y="2617326"/>
            <a:ext cx="121920" cy="121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10962640" y="2617326"/>
            <a:ext cx="121920" cy="121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5699760" y="1418446"/>
            <a:ext cx="54000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电脑概况</a:t>
            </a: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5191760" y="2617326"/>
            <a:ext cx="121920" cy="121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5425440" y="2617326"/>
            <a:ext cx="121920" cy="121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5659120" y="2617326"/>
            <a:ext cx="121920" cy="121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rot="0" flipH="0" flipV="0">
            <a:off x="5699760" y="3474624"/>
            <a:ext cx="5400000" cy="6299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753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鲁大师可以自动检测硬件驱动程序的版本，并提供驱动安装、备份和升级功能。
使用鲁大师安装驱动程序时，要确保下载的驱动与硬件设备和操作系统版本匹配，避免驱动冲突或不兼容问题。
定期备份驱动程序可以方便在系统出现问题时快速恢复硬件驱动，确保硬件设备的正常工作。</a:t>
            </a:r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 rot="0" flipH="0" flipV="0">
            <a:off x="5699760" y="2986944"/>
            <a:ext cx="54000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驱动安装、备份和升级</a:t>
            </a:r>
            <a:endParaRPr kumimoji="1" lang="zh-CN" altLang="en-US"/>
          </a:p>
        </p:txBody>
      </p:sp>
      <p:sp>
        <p:nvSpPr>
          <p:cNvPr id="35" name="标题 1"/>
          <p:cNvSpPr txBox="1"/>
          <p:nvPr/>
        </p:nvSpPr>
        <p:spPr>
          <a:xfrm rot="0" flipH="0" flipV="0">
            <a:off x="5699760" y="5029104"/>
            <a:ext cx="5400000" cy="6299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753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鲁大师具有硬件温度监控功能，可以实时查看CPU、显卡等硬件的温度，及时发现散热问题。
通过鲁大师的系统优化功能，可以清理系统垃圾、优化系统设置，提高系统的运行速度和稳定性。
鲁大师的节能省电功能可以根据用户的使用习惯和需求，自动调整电脑的电源管理设置，延长电池续航时间，降低能耗。</a:t>
            </a:r>
            <a:endParaRPr kumimoji="1" lang="zh-CN" altLang="en-US"/>
          </a:p>
        </p:txBody>
      </p:sp>
      <p:sp>
        <p:nvSpPr>
          <p:cNvPr id="36" name="标题 1"/>
          <p:cNvSpPr txBox="1"/>
          <p:nvPr/>
        </p:nvSpPr>
        <p:spPr>
          <a:xfrm rot="0" flipH="0" flipV="0">
            <a:off x="5699760" y="4541424"/>
            <a:ext cx="54000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温度监控、优化和节能</a:t>
            </a:r>
            <a:endParaRPr kumimoji="1" lang="zh-CN" altLang="en-US"/>
          </a:p>
        </p:txBody>
      </p:sp>
      <p:sp>
        <p:nvSpPr>
          <p:cNvPr id="37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8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9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鲁大师的使用</a:t>
            </a:r>
            <a:endParaRPr kumimoji="1" lang="zh-CN" altLang="en-US"/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1" flipV="1">
            <a:off x="7974200" y="4476332"/>
            <a:ext cx="769750" cy="307778"/>
          </a:xfrm>
          <a:custGeom>
            <a:avLst/>
            <a:gdLst>
              <a:gd name="connsiteX0" fmla="*/ 1136072 w 1136072"/>
              <a:gd name="connsiteY0" fmla="*/ 304800 h 304800"/>
              <a:gd name="connsiteX1" fmla="*/ 886690 w 1136072"/>
              <a:gd name="connsiteY1" fmla="*/ 0 h 304800"/>
              <a:gd name="connsiteX2" fmla="*/ 0 w 1136072"/>
              <a:gd name="connsiteY2" fmla="*/ 0 h 304800"/>
            </a:gdLst>
            <a:rect l="l" t="t" r="r" b="b"/>
            <a:pathLst>
              <a:path w="1136072" h="304800">
                <a:moveTo>
                  <a:pt x="1136072" y="304800"/>
                </a:moveTo>
                <a:lnTo>
                  <a:pt x="886690" y="0"/>
                </a:lnTo>
                <a:lnTo>
                  <a:pt x="0" y="0"/>
                </a:lnTo>
              </a:path>
            </a:pathLst>
          </a:custGeom>
          <a:noFill/>
          <a:ln w="254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1" flipV="0">
            <a:off x="7768866" y="2027318"/>
            <a:ext cx="1068473" cy="779382"/>
          </a:xfrm>
          <a:custGeom>
            <a:avLst/>
            <a:gdLst>
              <a:gd name="connsiteX0" fmla="*/ 1136072 w 1136072"/>
              <a:gd name="connsiteY0" fmla="*/ 304800 h 304800"/>
              <a:gd name="connsiteX1" fmla="*/ 886690 w 1136072"/>
              <a:gd name="connsiteY1" fmla="*/ 0 h 304800"/>
              <a:gd name="connsiteX2" fmla="*/ 0 w 1136072"/>
              <a:gd name="connsiteY2" fmla="*/ 0 h 304800"/>
            </a:gdLst>
            <a:rect l="l" t="t" r="r" b="b"/>
            <a:pathLst>
              <a:path w="1136072" h="304800">
                <a:moveTo>
                  <a:pt x="1136072" y="304800"/>
                </a:moveTo>
                <a:lnTo>
                  <a:pt x="886690" y="0"/>
                </a:lnTo>
                <a:lnTo>
                  <a:pt x="0" y="0"/>
                </a:lnTo>
              </a:path>
            </a:pathLst>
          </a:custGeom>
          <a:noFill/>
          <a:ln w="254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1">
            <a:off x="3308571" y="4218409"/>
            <a:ext cx="1130079" cy="445418"/>
          </a:xfrm>
          <a:custGeom>
            <a:avLst/>
            <a:gdLst>
              <a:gd name="connsiteX0" fmla="*/ 1136072 w 1136072"/>
              <a:gd name="connsiteY0" fmla="*/ 304800 h 304800"/>
              <a:gd name="connsiteX1" fmla="*/ 886690 w 1136072"/>
              <a:gd name="connsiteY1" fmla="*/ 0 h 304800"/>
              <a:gd name="connsiteX2" fmla="*/ 0 w 1136072"/>
              <a:gd name="connsiteY2" fmla="*/ 0 h 304800"/>
            </a:gdLst>
            <a:rect l="l" t="t" r="r" b="b"/>
            <a:pathLst>
              <a:path w="1136072" h="304800">
                <a:moveTo>
                  <a:pt x="1136072" y="304800"/>
                </a:moveTo>
                <a:lnTo>
                  <a:pt x="886690" y="0"/>
                </a:lnTo>
                <a:lnTo>
                  <a:pt x="0" y="0"/>
                </a:lnTo>
              </a:path>
            </a:pathLst>
          </a:custGeom>
          <a:noFill/>
          <a:ln w="254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643221" y="2026259"/>
            <a:ext cx="928779" cy="490950"/>
          </a:xfrm>
          <a:custGeom>
            <a:avLst/>
            <a:gdLst>
              <a:gd name="connsiteX0" fmla="*/ 1136072 w 1136072"/>
              <a:gd name="connsiteY0" fmla="*/ 304800 h 304800"/>
              <a:gd name="connsiteX1" fmla="*/ 886690 w 1136072"/>
              <a:gd name="connsiteY1" fmla="*/ 0 h 304800"/>
              <a:gd name="connsiteX2" fmla="*/ 0 w 1136072"/>
              <a:gd name="connsiteY2" fmla="*/ 0 h 304800"/>
            </a:gdLst>
            <a:rect l="l" t="t" r="r" b="b"/>
            <a:pathLst>
              <a:path w="1136072" h="304800">
                <a:moveTo>
                  <a:pt x="1136072" y="304800"/>
                </a:moveTo>
                <a:lnTo>
                  <a:pt x="886690" y="0"/>
                </a:lnTo>
                <a:lnTo>
                  <a:pt x="0" y="0"/>
                </a:lnTo>
              </a:path>
            </a:pathLst>
          </a:custGeom>
          <a:noFill/>
          <a:ln w="254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024457" y="2181982"/>
            <a:ext cx="2663847" cy="2746459"/>
          </a:xfrm>
          <a:prstGeom prst="ellipse">
            <a:avLst/>
          </a:prstGeom>
          <a:solidFill>
            <a:schemeClr val="bg1"/>
          </a:solidFill>
          <a:ln cap="sq">
            <a:solidFill>
              <a:schemeClr val="accent2"/>
            </a:solidFill>
          </a:ln>
          <a:effectLst/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 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24457" y="2181207"/>
            <a:ext cx="2664599" cy="2747234"/>
          </a:xfrm>
          <a:prstGeom prst="arc">
            <a:avLst>
              <a:gd name="adj1" fmla="val 1615952"/>
              <a:gd name="adj2" fmla="val 6569477"/>
            </a:avLst>
          </a:prstGeom>
          <a:noFill/>
          <a:ln w="53975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3960957" y="2219307"/>
            <a:ext cx="2664599" cy="2747234"/>
          </a:xfrm>
          <a:prstGeom prst="arc">
            <a:avLst>
              <a:gd name="adj1" fmla="val 9404959"/>
              <a:gd name="adj2" fmla="val 15773823"/>
            </a:avLst>
          </a:prstGeom>
          <a:noFill/>
          <a:ln w="4445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5090844" y="2077879"/>
            <a:ext cx="201194" cy="207432"/>
          </a:xfrm>
          <a:prstGeom prst="ellipse">
            <a:avLst/>
          </a:prstGeom>
          <a:solidFill>
            <a:schemeClr val="accent2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030795" y="4011944"/>
            <a:ext cx="201194" cy="207432"/>
          </a:xfrm>
          <a:prstGeom prst="ellipse">
            <a:avLst/>
          </a:prstGeom>
          <a:solidFill>
            <a:schemeClr val="accent2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802050" y="4742786"/>
            <a:ext cx="201194" cy="207432"/>
          </a:xfrm>
          <a:prstGeom prst="ellipse">
            <a:avLst/>
          </a:prstGeom>
          <a:solidFill>
            <a:schemeClr val="accent2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933731" y="2502007"/>
            <a:ext cx="2434792" cy="2434792"/>
          </a:xfrm>
          <a:prstGeom prst="ellipse">
            <a:avLst/>
          </a:prstGeom>
          <a:solidFill>
            <a:schemeClr val="bg1"/>
          </a:solidFill>
          <a:ln cap="sq">
            <a:solidFill>
              <a:schemeClr val="accent1"/>
            </a:solidFill>
          </a:ln>
          <a:effectLst/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 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5933820" y="2501230"/>
            <a:ext cx="2435480" cy="2435480"/>
          </a:xfrm>
          <a:prstGeom prst="arc">
            <a:avLst>
              <a:gd name="adj1" fmla="val 1615952"/>
              <a:gd name="adj2" fmla="val 6569477"/>
            </a:avLst>
          </a:prstGeom>
          <a:noFill/>
          <a:ln w="444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5908420" y="2412330"/>
            <a:ext cx="2435480" cy="2435480"/>
          </a:xfrm>
          <a:prstGeom prst="arc">
            <a:avLst>
              <a:gd name="adj1" fmla="val 9404959"/>
              <a:gd name="adj2" fmla="val 15773823"/>
            </a:avLst>
          </a:prstGeom>
          <a:noFill/>
          <a:ln w="444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6945721" y="2371595"/>
            <a:ext cx="201194" cy="201194"/>
          </a:xfrm>
          <a:prstGeom prst="ellipse">
            <a:avLst/>
          </a:prstGeom>
          <a:solidFill>
            <a:schemeClr val="accent1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5932954" y="4118264"/>
            <a:ext cx="207432" cy="207432"/>
          </a:xfrm>
          <a:prstGeom prst="ellipse">
            <a:avLst/>
          </a:prstGeom>
          <a:solidFill>
            <a:schemeClr val="accent1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6625012" y="4749991"/>
            <a:ext cx="201194" cy="201194"/>
          </a:xfrm>
          <a:prstGeom prst="ellipse">
            <a:avLst/>
          </a:prstGeom>
          <a:solidFill>
            <a:schemeClr val="accent1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136679" y="4124502"/>
            <a:ext cx="201194" cy="201194"/>
          </a:xfrm>
          <a:prstGeom prst="ellipse">
            <a:avLst/>
          </a:prstGeom>
          <a:solidFill>
            <a:schemeClr val="accent1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904409" y="3300778"/>
            <a:ext cx="561282" cy="508868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accent2"/>
          </a:solidFill>
          <a:ln cap="sq">
            <a:noFill/>
          </a:ln>
          <a:effectLst/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837800" y="3406076"/>
            <a:ext cx="626654" cy="62665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cap="sq">
            <a:noFill/>
          </a:ln>
          <a:effectLst/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58483" y="1833671"/>
            <a:ext cx="2800548" cy="3163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准备U盘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69988" y="2140274"/>
            <a:ext cx="2781300" cy="9692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r">
              <a:lnSpc>
                <a:spcPct val="150000"/>
              </a:lnSpc>
            </a:pPr>
            <a:r>
              <a:rPr kumimoji="1" lang="en-US" altLang="zh-CN" sz="729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大白菜超级U盘启动制作工具是一款用于制作U盘启动盘的软件，制作前需要准备一个容量足够且性能良好的U盘。
U盘的容量应至少为4GB，以确保能够存储系统文件和相关工具软件。
选择U盘时，要尽量选择知名品牌和高速读写的产品，以提高启动速度和数据传输效率。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390183" y="4475271"/>
            <a:ext cx="2800548" cy="3163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下载工具和系统文件</a:t>
            </a: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401688" y="4781874"/>
            <a:ext cx="2781300" cy="9692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r">
              <a:lnSpc>
                <a:spcPct val="150000"/>
              </a:lnSpc>
            </a:pPr>
            <a:r>
              <a:rPr kumimoji="1" lang="en-US" altLang="zh-CN" sz="729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在制作U盘启动盘之前，需要下载大白菜超级U盘启动制作工具和相应的系统文件。
系统文件可以从官方网站或其他可靠的下载站点获取，确保下载的文件完整无损且无病毒。
下载完成后，要检查文件的完整性，如校验文件的MD5或SHA1值，确保文件未被篡改。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8847188" y="4959674"/>
            <a:ext cx="2781300" cy="9692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729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在制作启动U盘的过程中，需要将系统文件复制到U盘中，确保U盘能够正常启动并加载系统。
复制文件时要注意文件的完整性和路径的正确性，避免因文件缺失或路径错误导致系统无法启动。
复制完成后，要检查U盘中的文件是否完整，可以通过文件管理器查看文件列表和大小，确保文件复制成功。</a:t>
            </a: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8835683" y="4653071"/>
            <a:ext cx="2800548" cy="3163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复制系统文件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8999588" y="2140274"/>
            <a:ext cx="2781300" cy="9692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729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打开大白菜超级U盘启动制作工具，选择制作启动U盘的模式，如PE模式或ISO模式。
按照工具的提示进行操作，选择U盘和系统文件路径，开始制作启动U盘。
制作过程中要注意不要拔出U盘，避免制作失败或损坏U盘，制作完成后，要检查U盘是否能够正常启动。</a:t>
            </a: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8988083" y="1833671"/>
            <a:ext cx="2800548" cy="3163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安装和制作启动U盘</a:t>
            </a: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大白菜超级U盘启动制作工具</a:t>
            </a:r>
            <a:endParaRPr kumimoji="1" lang="zh-CN" altLang="en-US"/>
          </a:p>
        </p:txBody>
      </p:sp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项目小结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0" y="1998408"/>
            <a:ext cx="3492958" cy="353242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4343171" y="1998408"/>
            <a:ext cx="3492958" cy="353242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8025942" y="1998408"/>
            <a:ext cx="3492958" cy="353242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325277" y="1629061"/>
            <a:ext cx="600054" cy="600054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865379" y="2982058"/>
            <a:ext cx="3059952" cy="23392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本项目详细介绍了计算机系统的日常维护方法，包括硬件维护和软件维护两个方面，通过学习，学生应能够全面掌握计算机系统的日常维护技巧。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563007" y="2982060"/>
            <a:ext cx="3112124" cy="23392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计算机系统的日常维护是确保其稳定、高效运行的关键环节，通过合理的维护可以预防故障的发生，提高工作效率和数据安全性。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008048" y="1629061"/>
            <a:ext cx="600054" cy="600054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grpSp>
        <p:nvGrpSpPr>
          <p:cNvPr id="10" name=""/>
          <p:cNvGrpSpPr/>
          <p:nvPr/>
        </p:nvGrpSpPr>
        <p:grpSpPr>
          <a:xfrm>
            <a:off x="865379" y="2232401"/>
            <a:ext cx="540000" cy="540000"/>
            <a:chOff x="865379" y="2232401"/>
            <a:chExt cx="540000" cy="540000"/>
          </a:xfrm>
        </p:grpSpPr>
        <p:sp>
          <p:nvSpPr>
            <p:cNvPr id="11" name="标题 1"/>
            <p:cNvSpPr txBox="1"/>
            <p:nvPr/>
          </p:nvSpPr>
          <p:spPr>
            <a:xfrm rot="0" flipH="0" flipV="0">
              <a:off x="865379" y="2232401"/>
              <a:ext cx="540000" cy="540000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  <a:effectLst/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2" name="标题 1"/>
            <p:cNvSpPr txBox="1"/>
            <p:nvPr/>
          </p:nvSpPr>
          <p:spPr>
            <a:xfrm rot="0" flipH="0" flipV="0">
              <a:off x="1014207" y="2376401"/>
              <a:ext cx="242345" cy="252000"/>
            </a:xfrm>
            <a:custGeom>
              <a:avLst/>
              <a:gdLst>
                <a:gd name="connsiteX0" fmla="*/ 198153 w 692417"/>
                <a:gd name="connsiteY0" fmla="*/ 663680 h 720001"/>
                <a:gd name="connsiteX1" fmla="*/ 239787 w 692417"/>
                <a:gd name="connsiteY1" fmla="*/ 663680 h 720001"/>
                <a:gd name="connsiteX2" fmla="*/ 295235 w 692417"/>
                <a:gd name="connsiteY2" fmla="*/ 663680 h 720001"/>
                <a:gd name="connsiteX3" fmla="*/ 397182 w 692417"/>
                <a:gd name="connsiteY3" fmla="*/ 663680 h 720001"/>
                <a:gd name="connsiteX4" fmla="*/ 452630 w 692417"/>
                <a:gd name="connsiteY4" fmla="*/ 663680 h 720001"/>
                <a:gd name="connsiteX5" fmla="*/ 494264 w 692417"/>
                <a:gd name="connsiteY5" fmla="*/ 663680 h 720001"/>
                <a:gd name="connsiteX6" fmla="*/ 522425 w 692417"/>
                <a:gd name="connsiteY6" fmla="*/ 691841 h 720001"/>
                <a:gd name="connsiteX7" fmla="*/ 494264 w 692417"/>
                <a:gd name="connsiteY7" fmla="*/ 720001 h 720001"/>
                <a:gd name="connsiteX8" fmla="*/ 452630 w 692417"/>
                <a:gd name="connsiteY8" fmla="*/ 720001 h 720001"/>
                <a:gd name="connsiteX9" fmla="*/ 397182 w 692417"/>
                <a:gd name="connsiteY9" fmla="*/ 720001 h 720001"/>
                <a:gd name="connsiteX10" fmla="*/ 295235 w 692417"/>
                <a:gd name="connsiteY10" fmla="*/ 720001 h 720001"/>
                <a:gd name="connsiteX11" fmla="*/ 239787 w 692417"/>
                <a:gd name="connsiteY11" fmla="*/ 720001 h 720001"/>
                <a:gd name="connsiteX12" fmla="*/ 198153 w 692417"/>
                <a:gd name="connsiteY12" fmla="*/ 720001 h 720001"/>
                <a:gd name="connsiteX13" fmla="*/ 169992 w 692417"/>
                <a:gd name="connsiteY13" fmla="*/ 691841 h 720001"/>
                <a:gd name="connsiteX14" fmla="*/ 198153 w 692417"/>
                <a:gd name="connsiteY14" fmla="*/ 663680 h 720001"/>
                <a:gd name="connsiteX15" fmla="*/ 154400 w 692417"/>
                <a:gd name="connsiteY15" fmla="*/ 572143 h 720001"/>
                <a:gd name="connsiteX16" fmla="*/ 154241 w 692417"/>
                <a:gd name="connsiteY16" fmla="*/ 572597 h 720001"/>
                <a:gd name="connsiteX17" fmla="*/ 160423 w 692417"/>
                <a:gd name="connsiteY17" fmla="*/ 572597 h 720001"/>
                <a:gd name="connsiteX18" fmla="*/ 346215 w 692417"/>
                <a:gd name="connsiteY18" fmla="*/ 0 h 720001"/>
                <a:gd name="connsiteX19" fmla="*/ 456041 w 692417"/>
                <a:gd name="connsiteY19" fmla="*/ 22341 h 720001"/>
                <a:gd name="connsiteX20" fmla="*/ 545873 w 692417"/>
                <a:gd name="connsiteY20" fmla="*/ 82980 h 720001"/>
                <a:gd name="connsiteX21" fmla="*/ 606513 w 692417"/>
                <a:gd name="connsiteY21" fmla="*/ 172812 h 720001"/>
                <a:gd name="connsiteX22" fmla="*/ 628853 w 692417"/>
                <a:gd name="connsiteY22" fmla="*/ 282638 h 720001"/>
                <a:gd name="connsiteX23" fmla="*/ 628853 w 692417"/>
                <a:gd name="connsiteY23" fmla="*/ 493091 h 720001"/>
                <a:gd name="connsiteX24" fmla="*/ 687990 w 692417"/>
                <a:gd name="connsiteY24" fmla="*/ 585551 h 720001"/>
                <a:gd name="connsiteX25" fmla="*/ 688929 w 692417"/>
                <a:gd name="connsiteY25" fmla="*/ 614275 h 720001"/>
                <a:gd name="connsiteX26" fmla="*/ 664336 w 692417"/>
                <a:gd name="connsiteY26" fmla="*/ 628918 h 720001"/>
                <a:gd name="connsiteX27" fmla="*/ 28189 w 692417"/>
                <a:gd name="connsiteY27" fmla="*/ 628918 h 720001"/>
                <a:gd name="connsiteX28" fmla="*/ 3596 w 692417"/>
                <a:gd name="connsiteY28" fmla="*/ 614462 h 720001"/>
                <a:gd name="connsiteX29" fmla="*/ 4159 w 692417"/>
                <a:gd name="connsiteY29" fmla="*/ 585927 h 720001"/>
                <a:gd name="connsiteX30" fmla="*/ 63578 w 692417"/>
                <a:gd name="connsiteY30" fmla="*/ 489336 h 720001"/>
                <a:gd name="connsiteX31" fmla="*/ 63578 w 692417"/>
                <a:gd name="connsiteY31" fmla="*/ 282638 h 720001"/>
                <a:gd name="connsiteX32" fmla="*/ 85919 w 692417"/>
                <a:gd name="connsiteY32" fmla="*/ 172812 h 720001"/>
                <a:gd name="connsiteX33" fmla="*/ 146558 w 692417"/>
                <a:gd name="connsiteY33" fmla="*/ 82980 h 720001"/>
                <a:gd name="connsiteX34" fmla="*/ 236389 w 692417"/>
                <a:gd name="connsiteY34" fmla="*/ 22341 h 720001"/>
                <a:gd name="connsiteX35" fmla="*/ 346215 w 692417"/>
                <a:gd name="connsiteY35" fmla="*/ 0 h 720001"/>
              </a:gdLst>
              <a:rect l="l" t="t" r="r" b="b"/>
              <a:pathLst>
                <a:path w="692417" h="720001">
                  <a:moveTo>
                    <a:pt x="198153" y="663680"/>
                  </a:moveTo>
                  <a:lnTo>
                    <a:pt x="239787" y="663680"/>
                  </a:lnTo>
                  <a:lnTo>
                    <a:pt x="295235" y="663680"/>
                  </a:lnTo>
                  <a:lnTo>
                    <a:pt x="397182" y="663680"/>
                  </a:lnTo>
                  <a:lnTo>
                    <a:pt x="452630" y="663680"/>
                  </a:lnTo>
                  <a:lnTo>
                    <a:pt x="494264" y="663680"/>
                  </a:lnTo>
                  <a:cubicBezTo>
                    <a:pt x="509847" y="663680"/>
                    <a:pt x="522425" y="676259"/>
                    <a:pt x="522425" y="691841"/>
                  </a:cubicBezTo>
                  <a:cubicBezTo>
                    <a:pt x="522425" y="707423"/>
                    <a:pt x="509753" y="720001"/>
                    <a:pt x="494264" y="720001"/>
                  </a:cubicBezTo>
                  <a:lnTo>
                    <a:pt x="452630" y="720001"/>
                  </a:lnTo>
                  <a:lnTo>
                    <a:pt x="397182" y="720001"/>
                  </a:lnTo>
                  <a:lnTo>
                    <a:pt x="295235" y="720001"/>
                  </a:lnTo>
                  <a:lnTo>
                    <a:pt x="239787" y="720001"/>
                  </a:lnTo>
                  <a:lnTo>
                    <a:pt x="198153" y="720001"/>
                  </a:lnTo>
                  <a:cubicBezTo>
                    <a:pt x="182571" y="720001"/>
                    <a:pt x="169992" y="707423"/>
                    <a:pt x="169992" y="691841"/>
                  </a:cubicBezTo>
                  <a:cubicBezTo>
                    <a:pt x="169992" y="676259"/>
                    <a:pt x="182571" y="663680"/>
                    <a:pt x="198153" y="663680"/>
                  </a:cubicBezTo>
                  <a:close/>
                  <a:moveTo>
                    <a:pt x="154400" y="572143"/>
                  </a:moveTo>
                  <a:lnTo>
                    <a:pt x="154241" y="572597"/>
                  </a:lnTo>
                  <a:lnTo>
                    <a:pt x="160423" y="572597"/>
                  </a:lnTo>
                  <a:close/>
                  <a:moveTo>
                    <a:pt x="346215" y="0"/>
                  </a:moveTo>
                  <a:cubicBezTo>
                    <a:pt x="384232" y="0"/>
                    <a:pt x="421122" y="7510"/>
                    <a:pt x="456041" y="22341"/>
                  </a:cubicBezTo>
                  <a:cubicBezTo>
                    <a:pt x="489646" y="36609"/>
                    <a:pt x="519872" y="57072"/>
                    <a:pt x="545873" y="82980"/>
                  </a:cubicBezTo>
                  <a:cubicBezTo>
                    <a:pt x="571875" y="108981"/>
                    <a:pt x="592245" y="139207"/>
                    <a:pt x="606513" y="172812"/>
                  </a:cubicBezTo>
                  <a:cubicBezTo>
                    <a:pt x="621344" y="207637"/>
                    <a:pt x="628853" y="244621"/>
                    <a:pt x="628853" y="282638"/>
                  </a:cubicBezTo>
                  <a:lnTo>
                    <a:pt x="628853" y="493091"/>
                  </a:lnTo>
                  <a:lnTo>
                    <a:pt x="687990" y="585551"/>
                  </a:lnTo>
                  <a:cubicBezTo>
                    <a:pt x="693528" y="594187"/>
                    <a:pt x="693904" y="605263"/>
                    <a:pt x="688929" y="614275"/>
                  </a:cubicBezTo>
                  <a:cubicBezTo>
                    <a:pt x="684048" y="623286"/>
                    <a:pt x="674567" y="628918"/>
                    <a:pt x="664336" y="628918"/>
                  </a:cubicBezTo>
                  <a:lnTo>
                    <a:pt x="28189" y="628918"/>
                  </a:lnTo>
                  <a:cubicBezTo>
                    <a:pt x="17958" y="628918"/>
                    <a:pt x="8571" y="623380"/>
                    <a:pt x="3596" y="614462"/>
                  </a:cubicBezTo>
                  <a:cubicBezTo>
                    <a:pt x="-1380" y="605545"/>
                    <a:pt x="-1192" y="594656"/>
                    <a:pt x="4159" y="585927"/>
                  </a:cubicBezTo>
                  <a:lnTo>
                    <a:pt x="63578" y="489336"/>
                  </a:lnTo>
                  <a:lnTo>
                    <a:pt x="63578" y="282638"/>
                  </a:lnTo>
                  <a:cubicBezTo>
                    <a:pt x="63578" y="244621"/>
                    <a:pt x="71087" y="207731"/>
                    <a:pt x="85919" y="172812"/>
                  </a:cubicBezTo>
                  <a:cubicBezTo>
                    <a:pt x="100186" y="139207"/>
                    <a:pt x="120650" y="108981"/>
                    <a:pt x="146558" y="82980"/>
                  </a:cubicBezTo>
                  <a:cubicBezTo>
                    <a:pt x="172465" y="56978"/>
                    <a:pt x="202785" y="36609"/>
                    <a:pt x="236389" y="22341"/>
                  </a:cubicBezTo>
                  <a:cubicBezTo>
                    <a:pt x="271214" y="7510"/>
                    <a:pt x="308199" y="0"/>
                    <a:pt x="346215" y="0"/>
                  </a:cubicBezTo>
                  <a:close/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</p:grpSp>
      <p:grpSp>
        <p:nvGrpSpPr>
          <p:cNvPr id="13" name=""/>
          <p:cNvGrpSpPr/>
          <p:nvPr/>
        </p:nvGrpSpPr>
        <p:grpSpPr>
          <a:xfrm>
            <a:off x="4563007" y="2232402"/>
            <a:ext cx="540000" cy="540000"/>
            <a:chOff x="4563007" y="2232402"/>
            <a:chExt cx="540000" cy="540000"/>
          </a:xfrm>
        </p:grpSpPr>
        <p:sp>
          <p:nvSpPr>
            <p:cNvPr id="14" name="标题 1"/>
            <p:cNvSpPr txBox="1"/>
            <p:nvPr/>
          </p:nvSpPr>
          <p:spPr>
            <a:xfrm rot="0" flipH="0" flipV="0">
              <a:off x="4563007" y="2232402"/>
              <a:ext cx="540000" cy="540000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  <a:effectLst/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 rot="0" flipH="0" flipV="0">
              <a:off x="4707008" y="2392091"/>
              <a:ext cx="252000" cy="220622"/>
            </a:xfrm>
            <a:custGeom>
              <a:avLst/>
              <a:gdLst>
                <a:gd name="connsiteX0" fmla="*/ 411293 w 822401"/>
                <a:gd name="connsiteY0" fmla="*/ 234366 h 720000"/>
                <a:gd name="connsiteX1" fmla="*/ 536928 w 822401"/>
                <a:gd name="connsiteY1" fmla="*/ 360000 h 720000"/>
                <a:gd name="connsiteX2" fmla="*/ 411293 w 822401"/>
                <a:gd name="connsiteY2" fmla="*/ 485635 h 720000"/>
                <a:gd name="connsiteX3" fmla="*/ 285659 w 822401"/>
                <a:gd name="connsiteY3" fmla="*/ 360000 h 720000"/>
                <a:gd name="connsiteX4" fmla="*/ 411293 w 822401"/>
                <a:gd name="connsiteY4" fmla="*/ 234366 h 720000"/>
                <a:gd name="connsiteX5" fmla="*/ 411293 w 822401"/>
                <a:gd name="connsiteY5" fmla="*/ 178938 h 720000"/>
                <a:gd name="connsiteX6" fmla="*/ 230231 w 822401"/>
                <a:gd name="connsiteY6" fmla="*/ 360000 h 720000"/>
                <a:gd name="connsiteX7" fmla="*/ 411293 w 822401"/>
                <a:gd name="connsiteY7" fmla="*/ 541063 h 720000"/>
                <a:gd name="connsiteX8" fmla="*/ 592355 w 822401"/>
                <a:gd name="connsiteY8" fmla="*/ 360000 h 720000"/>
                <a:gd name="connsiteX9" fmla="*/ 411293 w 822401"/>
                <a:gd name="connsiteY9" fmla="*/ 178938 h 720000"/>
                <a:gd name="connsiteX10" fmla="*/ 219884 w 822401"/>
                <a:gd name="connsiteY10" fmla="*/ 0 h 720000"/>
                <a:gd name="connsiteX11" fmla="*/ 602517 w 822401"/>
                <a:gd name="connsiteY11" fmla="*/ 0 h 720000"/>
                <a:gd name="connsiteX12" fmla="*/ 627275 w 822401"/>
                <a:gd name="connsiteY12" fmla="*/ 14319 h 720000"/>
                <a:gd name="connsiteX13" fmla="*/ 818591 w 822401"/>
                <a:gd name="connsiteY13" fmla="*/ 345682 h 720000"/>
                <a:gd name="connsiteX14" fmla="*/ 818591 w 822401"/>
                <a:gd name="connsiteY14" fmla="*/ 374319 h 720000"/>
                <a:gd name="connsiteX15" fmla="*/ 627367 w 822401"/>
                <a:gd name="connsiteY15" fmla="*/ 705682 h 720000"/>
                <a:gd name="connsiteX16" fmla="*/ 602609 w 822401"/>
                <a:gd name="connsiteY16" fmla="*/ 720000 h 720000"/>
                <a:gd name="connsiteX17" fmla="*/ 219977 w 822401"/>
                <a:gd name="connsiteY17" fmla="*/ 720000 h 720000"/>
                <a:gd name="connsiteX18" fmla="*/ 195219 w 822401"/>
                <a:gd name="connsiteY18" fmla="*/ 705682 h 720000"/>
                <a:gd name="connsiteX19" fmla="*/ 3811 w 822401"/>
                <a:gd name="connsiteY19" fmla="*/ 374319 h 720000"/>
                <a:gd name="connsiteX20" fmla="*/ 3811 w 822401"/>
                <a:gd name="connsiteY20" fmla="*/ 345682 h 720000"/>
                <a:gd name="connsiteX21" fmla="*/ 195127 w 822401"/>
                <a:gd name="connsiteY21" fmla="*/ 14319 h 720000"/>
                <a:gd name="connsiteX22" fmla="*/ 219884 w 822401"/>
                <a:gd name="connsiteY22" fmla="*/ 0 h 720000"/>
              </a:gdLst>
              <a:rect l="l" t="t" r="r" b="b"/>
              <a:pathLst>
                <a:path w="822401" h="720000">
                  <a:moveTo>
                    <a:pt x="411293" y="234366"/>
                  </a:moveTo>
                  <a:cubicBezTo>
                    <a:pt x="480577" y="234366"/>
                    <a:pt x="536928" y="290716"/>
                    <a:pt x="536928" y="360000"/>
                  </a:cubicBezTo>
                  <a:cubicBezTo>
                    <a:pt x="536928" y="429284"/>
                    <a:pt x="480577" y="485635"/>
                    <a:pt x="411293" y="485635"/>
                  </a:cubicBezTo>
                  <a:cubicBezTo>
                    <a:pt x="342009" y="485635"/>
                    <a:pt x="285659" y="429284"/>
                    <a:pt x="285659" y="360000"/>
                  </a:cubicBezTo>
                  <a:cubicBezTo>
                    <a:pt x="285659" y="290716"/>
                    <a:pt x="342009" y="234366"/>
                    <a:pt x="411293" y="234366"/>
                  </a:cubicBezTo>
                  <a:close/>
                  <a:moveTo>
                    <a:pt x="411293" y="178938"/>
                  </a:moveTo>
                  <a:cubicBezTo>
                    <a:pt x="311432" y="178938"/>
                    <a:pt x="230231" y="260139"/>
                    <a:pt x="230231" y="360000"/>
                  </a:cubicBezTo>
                  <a:cubicBezTo>
                    <a:pt x="230231" y="459862"/>
                    <a:pt x="311432" y="541063"/>
                    <a:pt x="411293" y="541063"/>
                  </a:cubicBezTo>
                  <a:cubicBezTo>
                    <a:pt x="511154" y="541063"/>
                    <a:pt x="592355" y="459862"/>
                    <a:pt x="592355" y="360000"/>
                  </a:cubicBezTo>
                  <a:cubicBezTo>
                    <a:pt x="592355" y="260139"/>
                    <a:pt x="511154" y="178938"/>
                    <a:pt x="411293" y="178938"/>
                  </a:cubicBezTo>
                  <a:close/>
                  <a:moveTo>
                    <a:pt x="219884" y="0"/>
                  </a:moveTo>
                  <a:lnTo>
                    <a:pt x="602517" y="0"/>
                  </a:lnTo>
                  <a:cubicBezTo>
                    <a:pt x="612679" y="0"/>
                    <a:pt x="622194" y="5451"/>
                    <a:pt x="627275" y="14319"/>
                  </a:cubicBezTo>
                  <a:lnTo>
                    <a:pt x="818591" y="345682"/>
                  </a:lnTo>
                  <a:cubicBezTo>
                    <a:pt x="823672" y="354550"/>
                    <a:pt x="823672" y="365451"/>
                    <a:pt x="818591" y="374319"/>
                  </a:cubicBezTo>
                  <a:lnTo>
                    <a:pt x="627367" y="705682"/>
                  </a:lnTo>
                  <a:cubicBezTo>
                    <a:pt x="622286" y="714550"/>
                    <a:pt x="612771" y="720000"/>
                    <a:pt x="602609" y="720000"/>
                  </a:cubicBezTo>
                  <a:lnTo>
                    <a:pt x="219977" y="720000"/>
                  </a:lnTo>
                  <a:cubicBezTo>
                    <a:pt x="209815" y="720000"/>
                    <a:pt x="200300" y="714550"/>
                    <a:pt x="195219" y="705682"/>
                  </a:cubicBezTo>
                  <a:lnTo>
                    <a:pt x="3811" y="374319"/>
                  </a:lnTo>
                  <a:cubicBezTo>
                    <a:pt x="-1270" y="365543"/>
                    <a:pt x="-1270" y="354550"/>
                    <a:pt x="3811" y="345682"/>
                  </a:cubicBezTo>
                  <a:lnTo>
                    <a:pt x="195127" y="14319"/>
                  </a:lnTo>
                  <a:cubicBezTo>
                    <a:pt x="200208" y="5451"/>
                    <a:pt x="209723" y="0"/>
                    <a:pt x="219884" y="0"/>
                  </a:cubicBezTo>
                  <a:close/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16" name="标题 1"/>
          <p:cNvSpPr txBox="1"/>
          <p:nvPr/>
        </p:nvSpPr>
        <p:spPr>
          <a:xfrm rot="0" flipH="0" flipV="0">
            <a:off x="8214499" y="2982060"/>
            <a:ext cx="3112124" cy="23392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学生应养成良好的计算机使用习惯，定期进行硬件清洁和软件更新，及时发现和解决问题，确保计算机系统的长期稳定运行。</a:t>
            </a:r>
            <a:endParaRPr kumimoji="1" lang="zh-CN" altLang="en-US"/>
          </a:p>
        </p:txBody>
      </p:sp>
      <p:grpSp>
        <p:nvGrpSpPr>
          <p:cNvPr id="17" name=""/>
          <p:cNvGrpSpPr/>
          <p:nvPr/>
        </p:nvGrpSpPr>
        <p:grpSpPr>
          <a:xfrm>
            <a:off x="8214499" y="2232402"/>
            <a:ext cx="540000" cy="540000"/>
            <a:chOff x="8214499" y="2232402"/>
            <a:chExt cx="540000" cy="540000"/>
          </a:xfrm>
        </p:grpSpPr>
        <p:sp>
          <p:nvSpPr>
            <p:cNvPr id="18" name="标题 1"/>
            <p:cNvSpPr txBox="1"/>
            <p:nvPr/>
          </p:nvSpPr>
          <p:spPr>
            <a:xfrm rot="0" flipH="0" flipV="0">
              <a:off x="8214499" y="2232402"/>
              <a:ext cx="540000" cy="540000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  <a:effectLst/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9" name="标题 1"/>
            <p:cNvSpPr txBox="1"/>
            <p:nvPr/>
          </p:nvSpPr>
          <p:spPr>
            <a:xfrm rot="0" flipH="0" flipV="0">
              <a:off x="8358500" y="2383644"/>
              <a:ext cx="252000" cy="237515"/>
            </a:xfrm>
            <a:custGeom>
              <a:avLst/>
              <a:gdLst>
                <a:gd name="connsiteX0" fmla="*/ 565749 w 763907"/>
                <a:gd name="connsiteY0" fmla="*/ 529546 h 720000"/>
                <a:gd name="connsiteX1" fmla="*/ 585849 w 763907"/>
                <a:gd name="connsiteY1" fmla="*/ 537865 h 720000"/>
                <a:gd name="connsiteX2" fmla="*/ 698960 w 763907"/>
                <a:gd name="connsiteY2" fmla="*/ 650977 h 720000"/>
                <a:gd name="connsiteX3" fmla="*/ 698960 w 763907"/>
                <a:gd name="connsiteY3" fmla="*/ 691178 h 720000"/>
                <a:gd name="connsiteX4" fmla="*/ 678860 w 763907"/>
                <a:gd name="connsiteY4" fmla="*/ 699521 h 720000"/>
                <a:gd name="connsiteX5" fmla="*/ 658760 w 763907"/>
                <a:gd name="connsiteY5" fmla="*/ 691178 h 720000"/>
                <a:gd name="connsiteX6" fmla="*/ 545648 w 763907"/>
                <a:gd name="connsiteY6" fmla="*/ 578066 h 720000"/>
                <a:gd name="connsiteX7" fmla="*/ 545648 w 763907"/>
                <a:gd name="connsiteY7" fmla="*/ 537865 h 720000"/>
                <a:gd name="connsiteX8" fmla="*/ 565749 w 763907"/>
                <a:gd name="connsiteY8" fmla="*/ 529546 h 720000"/>
                <a:gd name="connsiteX9" fmla="*/ 565749 w 763907"/>
                <a:gd name="connsiteY9" fmla="*/ 359807 h 720000"/>
                <a:gd name="connsiteX10" fmla="*/ 735464 w 763907"/>
                <a:gd name="connsiteY10" fmla="*/ 359807 h 720000"/>
                <a:gd name="connsiteX11" fmla="*/ 763907 w 763907"/>
                <a:gd name="connsiteY11" fmla="*/ 388251 h 720000"/>
                <a:gd name="connsiteX12" fmla="*/ 735464 w 763907"/>
                <a:gd name="connsiteY12" fmla="*/ 416695 h 720000"/>
                <a:gd name="connsiteX13" fmla="*/ 565749 w 763907"/>
                <a:gd name="connsiteY13" fmla="*/ 416695 h 720000"/>
                <a:gd name="connsiteX14" fmla="*/ 537305 w 763907"/>
                <a:gd name="connsiteY14" fmla="*/ 388251 h 720000"/>
                <a:gd name="connsiteX15" fmla="*/ 565749 w 763907"/>
                <a:gd name="connsiteY15" fmla="*/ 359807 h 720000"/>
                <a:gd name="connsiteX16" fmla="*/ 678860 w 763907"/>
                <a:gd name="connsiteY16" fmla="*/ 77005 h 720000"/>
                <a:gd name="connsiteX17" fmla="*/ 698960 w 763907"/>
                <a:gd name="connsiteY17" fmla="*/ 85325 h 720000"/>
                <a:gd name="connsiteX18" fmla="*/ 698960 w 763907"/>
                <a:gd name="connsiteY18" fmla="*/ 125525 h 720000"/>
                <a:gd name="connsiteX19" fmla="*/ 585849 w 763907"/>
                <a:gd name="connsiteY19" fmla="*/ 238636 h 720000"/>
                <a:gd name="connsiteX20" fmla="*/ 565749 w 763907"/>
                <a:gd name="connsiteY20" fmla="*/ 246980 h 720000"/>
                <a:gd name="connsiteX21" fmla="*/ 545648 w 763907"/>
                <a:gd name="connsiteY21" fmla="*/ 238636 h 720000"/>
                <a:gd name="connsiteX22" fmla="*/ 545648 w 763907"/>
                <a:gd name="connsiteY22" fmla="*/ 198436 h 720000"/>
                <a:gd name="connsiteX23" fmla="*/ 658760 w 763907"/>
                <a:gd name="connsiteY23" fmla="*/ 85325 h 720000"/>
                <a:gd name="connsiteX24" fmla="*/ 678860 w 763907"/>
                <a:gd name="connsiteY24" fmla="*/ 77005 h 720000"/>
                <a:gd name="connsiteX25" fmla="*/ 362802 w 763907"/>
                <a:gd name="connsiteY25" fmla="*/ 5 h 720000"/>
                <a:gd name="connsiteX26" fmla="*/ 422012 w 763907"/>
                <a:gd name="connsiteY26" fmla="*/ 16490 h 720000"/>
                <a:gd name="connsiteX27" fmla="*/ 481080 w 763907"/>
                <a:gd name="connsiteY27" fmla="*/ 119457 h 720000"/>
                <a:gd name="connsiteX28" fmla="*/ 481080 w 763907"/>
                <a:gd name="connsiteY28" fmla="*/ 600631 h 720000"/>
                <a:gd name="connsiteX29" fmla="*/ 422012 w 763907"/>
                <a:gd name="connsiteY29" fmla="*/ 703598 h 720000"/>
                <a:gd name="connsiteX30" fmla="*/ 361806 w 763907"/>
                <a:gd name="connsiteY30" fmla="*/ 720000 h 720000"/>
                <a:gd name="connsiteX31" fmla="*/ 303306 w 763907"/>
                <a:gd name="connsiteY31" fmla="*/ 704546 h 720000"/>
                <a:gd name="connsiteX32" fmla="*/ 60870 w 763907"/>
                <a:gd name="connsiteY32" fmla="*/ 568300 h 720000"/>
                <a:gd name="connsiteX33" fmla="*/ 0 w 763907"/>
                <a:gd name="connsiteY33" fmla="*/ 464291 h 720000"/>
                <a:gd name="connsiteX34" fmla="*/ 0 w 763907"/>
                <a:gd name="connsiteY34" fmla="*/ 255702 h 720000"/>
                <a:gd name="connsiteX35" fmla="*/ 60870 w 763907"/>
                <a:gd name="connsiteY35" fmla="*/ 151693 h 720000"/>
                <a:gd name="connsiteX36" fmla="*/ 303306 w 763907"/>
                <a:gd name="connsiteY36" fmla="*/ 15447 h 720000"/>
                <a:gd name="connsiteX37" fmla="*/ 362802 w 763907"/>
                <a:gd name="connsiteY37" fmla="*/ 5 h 720000"/>
              </a:gdLst>
              <a:rect l="l" t="t" r="r" b="b"/>
              <a:pathLst>
                <a:path w="763907" h="720000">
                  <a:moveTo>
                    <a:pt x="565749" y="529546"/>
                  </a:moveTo>
                  <a:cubicBezTo>
                    <a:pt x="573025" y="529546"/>
                    <a:pt x="580302" y="532319"/>
                    <a:pt x="585849" y="537865"/>
                  </a:cubicBezTo>
                  <a:lnTo>
                    <a:pt x="698960" y="650977"/>
                  </a:lnTo>
                  <a:cubicBezTo>
                    <a:pt x="710054" y="662070"/>
                    <a:pt x="710054" y="680084"/>
                    <a:pt x="698960" y="691178"/>
                  </a:cubicBezTo>
                  <a:cubicBezTo>
                    <a:pt x="693461" y="696677"/>
                    <a:pt x="686161" y="699521"/>
                    <a:pt x="678860" y="699521"/>
                  </a:cubicBezTo>
                  <a:cubicBezTo>
                    <a:pt x="671560" y="699521"/>
                    <a:pt x="664259" y="696771"/>
                    <a:pt x="658760" y="691178"/>
                  </a:cubicBezTo>
                  <a:lnTo>
                    <a:pt x="545648" y="578066"/>
                  </a:lnTo>
                  <a:cubicBezTo>
                    <a:pt x="534555" y="566973"/>
                    <a:pt x="534555" y="548959"/>
                    <a:pt x="545648" y="537865"/>
                  </a:cubicBezTo>
                  <a:cubicBezTo>
                    <a:pt x="551195" y="532319"/>
                    <a:pt x="558471" y="529546"/>
                    <a:pt x="565749" y="529546"/>
                  </a:cubicBezTo>
                  <a:close/>
                  <a:moveTo>
                    <a:pt x="565749" y="359807"/>
                  </a:moveTo>
                  <a:lnTo>
                    <a:pt x="735464" y="359807"/>
                  </a:lnTo>
                  <a:cubicBezTo>
                    <a:pt x="751202" y="359807"/>
                    <a:pt x="763907" y="372512"/>
                    <a:pt x="763907" y="388251"/>
                  </a:cubicBezTo>
                  <a:cubicBezTo>
                    <a:pt x="763907" y="403990"/>
                    <a:pt x="751107" y="416695"/>
                    <a:pt x="735464" y="416695"/>
                  </a:cubicBezTo>
                  <a:lnTo>
                    <a:pt x="565749" y="416695"/>
                  </a:lnTo>
                  <a:cubicBezTo>
                    <a:pt x="550010" y="416695"/>
                    <a:pt x="537305" y="403990"/>
                    <a:pt x="537305" y="388251"/>
                  </a:cubicBezTo>
                  <a:cubicBezTo>
                    <a:pt x="537305" y="372512"/>
                    <a:pt x="550010" y="359807"/>
                    <a:pt x="565749" y="359807"/>
                  </a:cubicBezTo>
                  <a:close/>
                  <a:moveTo>
                    <a:pt x="678860" y="77005"/>
                  </a:moveTo>
                  <a:cubicBezTo>
                    <a:pt x="686137" y="77005"/>
                    <a:pt x="693414" y="79778"/>
                    <a:pt x="698960" y="85325"/>
                  </a:cubicBezTo>
                  <a:cubicBezTo>
                    <a:pt x="710054" y="96418"/>
                    <a:pt x="710054" y="114432"/>
                    <a:pt x="698960" y="125525"/>
                  </a:cubicBezTo>
                  <a:lnTo>
                    <a:pt x="585849" y="238636"/>
                  </a:lnTo>
                  <a:cubicBezTo>
                    <a:pt x="580350" y="244231"/>
                    <a:pt x="573049" y="246980"/>
                    <a:pt x="565749" y="246980"/>
                  </a:cubicBezTo>
                  <a:cubicBezTo>
                    <a:pt x="558448" y="246980"/>
                    <a:pt x="551147" y="244231"/>
                    <a:pt x="545648" y="238636"/>
                  </a:cubicBezTo>
                  <a:cubicBezTo>
                    <a:pt x="534555" y="227543"/>
                    <a:pt x="534555" y="209529"/>
                    <a:pt x="545648" y="198436"/>
                  </a:cubicBezTo>
                  <a:lnTo>
                    <a:pt x="658760" y="85325"/>
                  </a:lnTo>
                  <a:cubicBezTo>
                    <a:pt x="664306" y="79778"/>
                    <a:pt x="671583" y="77005"/>
                    <a:pt x="678860" y="77005"/>
                  </a:cubicBezTo>
                  <a:close/>
                  <a:moveTo>
                    <a:pt x="362802" y="5"/>
                  </a:moveTo>
                  <a:cubicBezTo>
                    <a:pt x="383186" y="183"/>
                    <a:pt x="403524" y="5682"/>
                    <a:pt x="422012" y="16490"/>
                  </a:cubicBezTo>
                  <a:cubicBezTo>
                    <a:pt x="458989" y="38108"/>
                    <a:pt x="481080" y="76601"/>
                    <a:pt x="481080" y="119457"/>
                  </a:cubicBezTo>
                  <a:lnTo>
                    <a:pt x="481080" y="600631"/>
                  </a:lnTo>
                  <a:cubicBezTo>
                    <a:pt x="481080" y="643486"/>
                    <a:pt x="458989" y="681980"/>
                    <a:pt x="422012" y="703598"/>
                  </a:cubicBezTo>
                  <a:cubicBezTo>
                    <a:pt x="403240" y="714501"/>
                    <a:pt x="382475" y="720000"/>
                    <a:pt x="361806" y="720000"/>
                  </a:cubicBezTo>
                  <a:cubicBezTo>
                    <a:pt x="341706" y="720000"/>
                    <a:pt x="321700" y="714881"/>
                    <a:pt x="303306" y="704546"/>
                  </a:cubicBezTo>
                  <a:lnTo>
                    <a:pt x="60870" y="568300"/>
                  </a:lnTo>
                  <a:cubicBezTo>
                    <a:pt x="23324" y="547157"/>
                    <a:pt x="0" y="507336"/>
                    <a:pt x="0" y="464291"/>
                  </a:cubicBezTo>
                  <a:lnTo>
                    <a:pt x="0" y="255702"/>
                  </a:lnTo>
                  <a:cubicBezTo>
                    <a:pt x="0" y="212657"/>
                    <a:pt x="23324" y="172742"/>
                    <a:pt x="60870" y="151693"/>
                  </a:cubicBezTo>
                  <a:lnTo>
                    <a:pt x="303306" y="15447"/>
                  </a:lnTo>
                  <a:cubicBezTo>
                    <a:pt x="321984" y="4970"/>
                    <a:pt x="342417" y="-173"/>
                    <a:pt x="362802" y="5"/>
                  </a:cubicBezTo>
                  <a:close/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20" name="标题 1"/>
          <p:cNvSpPr txBox="1"/>
          <p:nvPr/>
        </p:nvSpPr>
        <p:spPr>
          <a:xfrm rot="0" flipH="0" flipV="0">
            <a:off x="10690820" y="1629061"/>
            <a:ext cx="600054" cy="600054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项目总结</a:t>
            </a:r>
            <a:endParaRPr kumimoji="1" lang="zh-CN" altLang="en-US"/>
          </a:p>
        </p:txBody>
      </p:sp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0" y="1493298"/>
            <a:ext cx="7497638" cy="1256306"/>
          </a:xfrm>
          <a:prstGeom prst="roundRect">
            <a:avLst>
              <a:gd name="adj" fmla="val 9375"/>
            </a:avLst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7763677" y="1667457"/>
            <a:ext cx="860282" cy="860282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7818985" y="1722765"/>
            <a:ext cx="749667" cy="749667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65473" y="1624160"/>
            <a:ext cx="6559828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867134" y="1926312"/>
            <a:ext cx="6789972" cy="6881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学生应能够全面掌握计算机系统的日常维护方法，包括硬件和软件的维护，确保计算机系统的稳定运行。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867134" y="1705164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1" flipV="0">
            <a:off x="4021262" y="3035852"/>
            <a:ext cx="7497638" cy="1256306"/>
          </a:xfrm>
          <a:prstGeom prst="roundRect">
            <a:avLst>
              <a:gd name="adj" fmla="val 9375"/>
            </a:avLst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1" flipV="0">
            <a:off x="3555341" y="3210011"/>
            <a:ext cx="860282" cy="860282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1" flipV="0">
            <a:off x="3610649" y="3265319"/>
            <a:ext cx="749667" cy="749667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879559" y="3166714"/>
            <a:ext cx="6559828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02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649415" y="3468866"/>
            <a:ext cx="6789972" cy="6881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通过实践操作，学生能够熟练使用各种维护工具，如Disk Manager、Ghost、鲁大师、大白菜超级U盘启动制作工具等，提高计算机的使用效率和稳定性。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1" flipV="0">
            <a:off x="4649415" y="3247718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660400" y="4578406"/>
            <a:ext cx="7497638" cy="1256306"/>
          </a:xfrm>
          <a:prstGeom prst="roundRect">
            <a:avLst>
              <a:gd name="adj" fmla="val 9375"/>
            </a:avLst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7763677" y="4752565"/>
            <a:ext cx="860282" cy="860282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7818985" y="4807873"/>
            <a:ext cx="749667" cy="749667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065473" y="4709268"/>
            <a:ext cx="6559828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03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67134" y="5011420"/>
            <a:ext cx="6789972" cy="6881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学生应具备解决常见计算机故障的能力，能够独立完成计算机系统的日常维护工作，为今后的计算机使用和学习打下坚实的基础。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67134" y="4790272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3807300" y="3467718"/>
            <a:ext cx="356364" cy="34486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8015636" y="1936055"/>
            <a:ext cx="356364" cy="32308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8015636" y="5004524"/>
            <a:ext cx="356364" cy="35636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学习成果</a:t>
            </a:r>
            <a:endParaRPr kumimoji="1" lang="zh-CN" altLang="en-US"/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-204481" y="6381345"/>
            <a:ext cx="12600962" cy="817124"/>
          </a:xfrm>
          <a:custGeom>
            <a:avLst/>
            <a:gdLst>
              <a:gd name="connsiteX0" fmla="*/ 0 w 12192000"/>
              <a:gd name="connsiteY0" fmla="*/ 0 h 1036387"/>
              <a:gd name="connsiteX1" fmla="*/ 3176297 w 12192000"/>
              <a:gd name="connsiteY1" fmla="*/ 0 h 1036387"/>
              <a:gd name="connsiteX2" fmla="*/ 3802530 w 12192000"/>
              <a:gd name="connsiteY2" fmla="*/ 332965 h 1036387"/>
              <a:gd name="connsiteX3" fmla="*/ 3852589 w 12192000"/>
              <a:gd name="connsiteY3" fmla="*/ 425192 h 1036387"/>
              <a:gd name="connsiteX4" fmla="*/ 3902648 w 12192000"/>
              <a:gd name="connsiteY4" fmla="*/ 332965 h 1036387"/>
              <a:gd name="connsiteX5" fmla="*/ 4528882 w 12192000"/>
              <a:gd name="connsiteY5" fmla="*/ 0 h 1036387"/>
              <a:gd name="connsiteX6" fmla="*/ 12192000 w 12192000"/>
              <a:gd name="connsiteY6" fmla="*/ 0 h 1036387"/>
              <a:gd name="connsiteX7" fmla="*/ 12192000 w 12192000"/>
              <a:gd name="connsiteY7" fmla="*/ 1036387 h 1036387"/>
              <a:gd name="connsiteX8" fmla="*/ 0 w 12192000"/>
              <a:gd name="connsiteY8" fmla="*/ 1036387 h 1036387"/>
            </a:gdLst>
            <a:rect l="l" t="t" r="r" b="b"/>
            <a:pathLst>
              <a:path w="12192000" h="1036387">
                <a:moveTo>
                  <a:pt x="0" y="0"/>
                </a:moveTo>
                <a:lnTo>
                  <a:pt x="3176297" y="0"/>
                </a:lnTo>
                <a:cubicBezTo>
                  <a:pt x="3436980" y="0"/>
                  <a:pt x="3666813" y="132078"/>
                  <a:pt x="3802530" y="332965"/>
                </a:cubicBezTo>
                <a:lnTo>
                  <a:pt x="3852589" y="425192"/>
                </a:lnTo>
                <a:lnTo>
                  <a:pt x="3902648" y="332965"/>
                </a:lnTo>
                <a:cubicBezTo>
                  <a:pt x="4038365" y="132078"/>
                  <a:pt x="4268200" y="0"/>
                  <a:pt x="4528882" y="0"/>
                </a:cubicBezTo>
                <a:lnTo>
                  <a:pt x="12192000" y="0"/>
                </a:lnTo>
                <a:lnTo>
                  <a:pt x="12192000" y="1036387"/>
                </a:lnTo>
                <a:lnTo>
                  <a:pt x="0" y="1036387"/>
                </a:lnTo>
                <a:close/>
              </a:path>
            </a:pathLst>
          </a:custGeom>
          <a:solidFill>
            <a:schemeClr val="accent1"/>
          </a:solidFill>
          <a:ln w="28575" cap="sq">
            <a:solidFill>
              <a:schemeClr val="bg1">
                <a:alpha val="100000"/>
              </a:schemeClr>
            </a:solidFill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1" flipV="0">
            <a:off x="0" y="0"/>
            <a:ext cx="12192000" cy="77821"/>
          </a:xfrm>
          <a:prstGeom prst="rect">
            <a:avLst/>
          </a:prstGeom>
          <a:solidFill>
            <a:schemeClr val="accent1"/>
          </a:solidFill>
          <a:ln w="28575"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34028" y="506710"/>
            <a:ext cx="2223686" cy="110799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目录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47735" y="1614706"/>
            <a:ext cx="1524000" cy="13234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D9D9D9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37912" y="2772163"/>
            <a:ext cx="2343600" cy="81712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计算机系统日常维护概述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3848306" y="1614706"/>
            <a:ext cx="1524000" cy="13234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D9D9D9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3438483" y="2785133"/>
            <a:ext cx="2343600" cy="81712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计算机硬件维护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754569" y="1614706"/>
            <a:ext cx="1524000" cy="13234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D9D9D9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320794" y="2780027"/>
            <a:ext cx="2343600" cy="81712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计算机软件系统维护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9696378" y="1614706"/>
            <a:ext cx="1524000" cy="13234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D9D9D9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9345163" y="2760623"/>
            <a:ext cx="2343600" cy="81712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项目小结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947735" y="3909857"/>
            <a:ext cx="1524000" cy="13234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D9D9D9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537912" y="5067314"/>
            <a:ext cx="2343600" cy="81712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独立实践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3848306" y="3909857"/>
            <a:ext cx="1524000" cy="13234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D9D9D9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3438483" y="5080284"/>
            <a:ext cx="2343600" cy="81712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思考与练习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6754569" y="3909857"/>
            <a:ext cx="1524000" cy="13234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D9D9D9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07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6320794" y="5075178"/>
            <a:ext cx="2343600" cy="81712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结束语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2538569" y="506710"/>
            <a:ext cx="6710846" cy="110799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CONTENTS</a:t>
            </a:r>
            <a:endParaRPr kumimoji="1" lang="zh-CN" altLang="en-US"/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独立实践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215390" y="1840230"/>
            <a:ext cx="9761220" cy="3649980"/>
          </a:xfrm>
          <a:prstGeom prst="roundRect">
            <a:avLst>
              <a:gd name="adj" fmla="val 11657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6093460" y="2047240"/>
            <a:ext cx="403860" cy="403860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691975" y="2241551"/>
            <a:ext cx="617220" cy="597307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514476" y="3128586"/>
            <a:ext cx="9268702" cy="22117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通过实践操作，进一步巩固学生对计算机系统日常维护方法的掌握，提高学生的动手能力和解决实际问题的能力。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项目描述</a:t>
            </a:r>
            <a:endParaRPr kumimoji="1" lang="zh-CN" altLang="en-US"/>
          </a:p>
        </p:txBody>
      </p: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4461597" y="1136651"/>
            <a:ext cx="3238326" cy="52292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2668" t="0" r="32668" b="0"/>
          <a:stretch>
            <a:fillRect/>
          </a:stretch>
        </p:blipFill>
        <p:spPr>
          <a:xfrm rot="0" flipH="0" flipV="0">
            <a:off x="4461597" y="1136651"/>
            <a:ext cx="3238326" cy="5229225"/>
          </a:xfrm>
          <a:custGeom>
            <a:avLst/>
            <a:gdLst/>
            <a:rect l="l" t="t" r="r" b="b"/>
            <a:pathLst>
              <a:path w="3238500" h="5232400">
                <a:moveTo>
                  <a:pt x="1619164" y="0"/>
                </a:moveTo>
                <a:cubicBezTo>
                  <a:pt x="2513402" y="0"/>
                  <a:pt x="3238326" y="724924"/>
                  <a:pt x="3238326" y="1619163"/>
                </a:cubicBezTo>
                <a:lnTo>
                  <a:pt x="3238326" y="3610062"/>
                </a:lnTo>
                <a:cubicBezTo>
                  <a:pt x="3238326" y="4504301"/>
                  <a:pt x="2513402" y="5229225"/>
                  <a:pt x="1619164" y="5229225"/>
                </a:cubicBezTo>
                <a:cubicBezTo>
                  <a:pt x="724924" y="5229225"/>
                  <a:pt x="0" y="4504301"/>
                  <a:pt x="0" y="3610062"/>
                </a:cubicBezTo>
                <a:lnTo>
                  <a:pt x="0" y="1619163"/>
                </a:lnTo>
                <a:cubicBezTo>
                  <a:pt x="0" y="724924"/>
                  <a:pt x="724924" y="0"/>
                  <a:pt x="1619164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0" flipV="0">
            <a:off x="7934628" y="1333500"/>
            <a:ext cx="3584272" cy="70299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安装PQ、Ghost及常见的杀毒软件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916938" y="2082211"/>
            <a:ext cx="3595611" cy="81341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学生需安装Partition Magic（PQ）软件、Ghost软件及常见的杀毒软件，如360安全卫士、卡巴斯基等，并进行相关设置。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934628" y="4571974"/>
            <a:ext cx="3584272" cy="70299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用大白菜超级U盘启动制作工具制作U盘系统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916938" y="5320685"/>
            <a:ext cx="3595611" cy="81341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学生需使用大白菜超级U盘启动制作工具制作U盘启动盘，并能够使用U盘启动盘进行系统安装和维护操作。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565353" y="3067038"/>
            <a:ext cx="3953547" cy="1419238"/>
          </a:xfrm>
          <a:prstGeom prst="roundRect">
            <a:avLst>
              <a:gd name="adj" fmla="val 11268"/>
            </a:avLst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none" lIns="91440" tIns="45720" rIns="91440" bIns="45720" rtlCol="0" anchor="ctr"/>
          <a:lstStyle/>
          <a:p>
            <a:pPr algn="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934628" y="3093851"/>
            <a:ext cx="3584272" cy="523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用Ghost软件备份和还原硬盘镜像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7916938" y="3672873"/>
            <a:ext cx="3582911" cy="7886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学生需使用Ghost软件对硬盘主分区进行备份，制作镜像文件，并能够使用镜像文件还原主分区，恢复系统。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73100" y="1333500"/>
            <a:ext cx="3601960" cy="70299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安装Windows XP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676275" y="2082211"/>
            <a:ext cx="3598785" cy="81341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r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学生需独立完成Windows XP操作系统的安装，包括安装前的准备工作、安装过程中的设置和安装后的系统优化。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673100" y="4571974"/>
            <a:ext cx="3601960" cy="70299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用鲁大师优化操作系统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676275" y="5320685"/>
            <a:ext cx="3598785" cy="81341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r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学生需使用鲁大师软件对操作系统进行优化，包括清理系统垃圾、优化系统设置、更新驱动程序等操作。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673100" y="3067038"/>
            <a:ext cx="3953547" cy="1419238"/>
          </a:xfrm>
          <a:prstGeom prst="roundRect">
            <a:avLst>
              <a:gd name="adj" fmla="val 11268"/>
            </a:avLst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none" lIns="91440" tIns="45720" rIns="91440" bIns="45720" rtlCol="0" anchor="ctr"/>
          <a:lstStyle/>
          <a:p>
            <a:pPr algn="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673100" y="3093851"/>
            <a:ext cx="3601960" cy="523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用PQ软件实现硬盘分区调整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676275" y="3672873"/>
            <a:ext cx="3598785" cy="7886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r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学生需使用Partition Magic软件对硬盘进行分区调整，包括创建新分区、调整分区大小、合并分区等操作。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任务内容</a:t>
            </a:r>
            <a:endParaRPr kumimoji="1" lang="zh-CN" altLang="en-US"/>
          </a:p>
        </p:txBody>
      </p:sp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思考与练习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399" y="2037940"/>
            <a:ext cx="3420000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966399" y="2284655"/>
            <a:ext cx="2808000" cy="233120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计算机系统对环境的要求包括温度、湿度、洁净度、防静电和电源等方面。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4379649" y="2037940"/>
            <a:ext cx="3420000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685649" y="2284655"/>
            <a:ext cx="2808000" cy="233120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温度应保持在15℃~30℃之间，湿度控制在40％~70％，保持环境洁净，避免灰尘堆积。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8098899" y="2037940"/>
            <a:ext cx="3420000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0643512" y="4862575"/>
            <a:ext cx="711348" cy="564526"/>
          </a:xfrm>
          <a:custGeom>
            <a:avLst/>
            <a:gdLst>
              <a:gd name="connsiteX0" fmla="*/ 426809 w 711348"/>
              <a:gd name="connsiteY0" fmla="*/ 0 h 564526"/>
              <a:gd name="connsiteX1" fmla="*/ 711348 w 711348"/>
              <a:gd name="connsiteY1" fmla="*/ 0 h 564526"/>
              <a:gd name="connsiteX2" fmla="*/ 711348 w 711348"/>
              <a:gd name="connsiteY2" fmla="*/ 284540 h 564526"/>
              <a:gd name="connsiteX3" fmla="*/ 426809 w 711348"/>
              <a:gd name="connsiteY3" fmla="*/ 564526 h 564526"/>
              <a:gd name="connsiteX4" fmla="*/ 426809 w 711348"/>
              <a:gd name="connsiteY4" fmla="*/ 442460 h 564526"/>
              <a:gd name="connsiteX5" fmla="*/ 589138 w 711348"/>
              <a:gd name="connsiteY5" fmla="*/ 284540 h 564526"/>
              <a:gd name="connsiteX6" fmla="*/ 426809 w 711348"/>
              <a:gd name="connsiteY6" fmla="*/ 284540 h 564526"/>
              <a:gd name="connsiteX7" fmla="*/ 0 w 711348"/>
              <a:gd name="connsiteY7" fmla="*/ 0 h 564526"/>
              <a:gd name="connsiteX8" fmla="*/ 284539 w 711348"/>
              <a:gd name="connsiteY8" fmla="*/ 0 h 564526"/>
              <a:gd name="connsiteX9" fmla="*/ 284539 w 711348"/>
              <a:gd name="connsiteY9" fmla="*/ 284540 h 564526"/>
              <a:gd name="connsiteX10" fmla="*/ 0 w 711348"/>
              <a:gd name="connsiteY10" fmla="*/ 564526 h 564526"/>
              <a:gd name="connsiteX11" fmla="*/ 0 w 711348"/>
              <a:gd name="connsiteY11" fmla="*/ 442460 h 564526"/>
              <a:gd name="connsiteX12" fmla="*/ 162329 w 711348"/>
              <a:gd name="connsiteY12" fmla="*/ 284540 h 564526"/>
              <a:gd name="connsiteX13" fmla="*/ 0 w 711348"/>
              <a:gd name="connsiteY13" fmla="*/ 284540 h 564526"/>
            </a:gdLst>
            <a:rect l="l" t="t" r="r" b="b"/>
            <a:pathLst>
              <a:path w="711348" h="564526">
                <a:moveTo>
                  <a:pt x="426809" y="0"/>
                </a:moveTo>
                <a:lnTo>
                  <a:pt x="711348" y="0"/>
                </a:lnTo>
                <a:lnTo>
                  <a:pt x="711348" y="284540"/>
                </a:lnTo>
                <a:cubicBezTo>
                  <a:pt x="708861" y="439905"/>
                  <a:pt x="582194" y="564546"/>
                  <a:pt x="426809" y="564526"/>
                </a:cubicBezTo>
                <a:lnTo>
                  <a:pt x="426809" y="442460"/>
                </a:lnTo>
                <a:cubicBezTo>
                  <a:pt x="514735" y="442416"/>
                  <a:pt x="586675" y="372432"/>
                  <a:pt x="589138" y="284540"/>
                </a:cubicBezTo>
                <a:lnTo>
                  <a:pt x="426809" y="284540"/>
                </a:lnTo>
                <a:close/>
                <a:moveTo>
                  <a:pt x="0" y="0"/>
                </a:moveTo>
                <a:lnTo>
                  <a:pt x="284539" y="0"/>
                </a:lnTo>
                <a:lnTo>
                  <a:pt x="284539" y="284540"/>
                </a:lnTo>
                <a:cubicBezTo>
                  <a:pt x="282052" y="439905"/>
                  <a:pt x="155385" y="564546"/>
                  <a:pt x="0" y="564526"/>
                </a:cubicBezTo>
                <a:lnTo>
                  <a:pt x="0" y="442460"/>
                </a:lnTo>
                <a:cubicBezTo>
                  <a:pt x="87926" y="442416"/>
                  <a:pt x="159866" y="372432"/>
                  <a:pt x="162329" y="284540"/>
                </a:cubicBezTo>
                <a:lnTo>
                  <a:pt x="0" y="28454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05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404899" y="2284655"/>
            <a:ext cx="2808000" cy="233120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需要防静电措施，避免静电损坏硬件，电源电压应稳定在220V±10％，频率为50Hz±5％。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869390" y="4862575"/>
            <a:ext cx="711348" cy="564526"/>
          </a:xfrm>
          <a:custGeom>
            <a:avLst/>
            <a:gdLst>
              <a:gd name="connsiteX0" fmla="*/ 426809 w 711348"/>
              <a:gd name="connsiteY0" fmla="*/ 0 h 564526"/>
              <a:gd name="connsiteX1" fmla="*/ 711348 w 711348"/>
              <a:gd name="connsiteY1" fmla="*/ 0 h 564526"/>
              <a:gd name="connsiteX2" fmla="*/ 711348 w 711348"/>
              <a:gd name="connsiteY2" fmla="*/ 284540 h 564526"/>
              <a:gd name="connsiteX3" fmla="*/ 426809 w 711348"/>
              <a:gd name="connsiteY3" fmla="*/ 564526 h 564526"/>
              <a:gd name="connsiteX4" fmla="*/ 426809 w 711348"/>
              <a:gd name="connsiteY4" fmla="*/ 442460 h 564526"/>
              <a:gd name="connsiteX5" fmla="*/ 589138 w 711348"/>
              <a:gd name="connsiteY5" fmla="*/ 284540 h 564526"/>
              <a:gd name="connsiteX6" fmla="*/ 426809 w 711348"/>
              <a:gd name="connsiteY6" fmla="*/ 284540 h 564526"/>
              <a:gd name="connsiteX7" fmla="*/ 0 w 711348"/>
              <a:gd name="connsiteY7" fmla="*/ 0 h 564526"/>
              <a:gd name="connsiteX8" fmla="*/ 284539 w 711348"/>
              <a:gd name="connsiteY8" fmla="*/ 0 h 564526"/>
              <a:gd name="connsiteX9" fmla="*/ 284539 w 711348"/>
              <a:gd name="connsiteY9" fmla="*/ 284540 h 564526"/>
              <a:gd name="connsiteX10" fmla="*/ 0 w 711348"/>
              <a:gd name="connsiteY10" fmla="*/ 564526 h 564526"/>
              <a:gd name="connsiteX11" fmla="*/ 0 w 711348"/>
              <a:gd name="connsiteY11" fmla="*/ 442460 h 564526"/>
              <a:gd name="connsiteX12" fmla="*/ 162329 w 711348"/>
              <a:gd name="connsiteY12" fmla="*/ 284540 h 564526"/>
              <a:gd name="connsiteX13" fmla="*/ 0 w 711348"/>
              <a:gd name="connsiteY13" fmla="*/ 284540 h 564526"/>
            </a:gdLst>
            <a:rect l="l" t="t" r="r" b="b"/>
            <a:pathLst>
              <a:path w="711348" h="564526">
                <a:moveTo>
                  <a:pt x="426809" y="0"/>
                </a:moveTo>
                <a:lnTo>
                  <a:pt x="711348" y="0"/>
                </a:lnTo>
                <a:lnTo>
                  <a:pt x="711348" y="284540"/>
                </a:lnTo>
                <a:cubicBezTo>
                  <a:pt x="708861" y="439905"/>
                  <a:pt x="582194" y="564546"/>
                  <a:pt x="426809" y="564526"/>
                </a:cubicBezTo>
                <a:lnTo>
                  <a:pt x="426809" y="442460"/>
                </a:lnTo>
                <a:cubicBezTo>
                  <a:pt x="514736" y="442416"/>
                  <a:pt x="586675" y="372432"/>
                  <a:pt x="589138" y="284540"/>
                </a:cubicBezTo>
                <a:lnTo>
                  <a:pt x="426809" y="284540"/>
                </a:lnTo>
                <a:close/>
                <a:moveTo>
                  <a:pt x="0" y="0"/>
                </a:moveTo>
                <a:lnTo>
                  <a:pt x="284539" y="0"/>
                </a:lnTo>
                <a:lnTo>
                  <a:pt x="284539" y="284540"/>
                </a:lnTo>
                <a:cubicBezTo>
                  <a:pt x="282052" y="439905"/>
                  <a:pt x="155385" y="564546"/>
                  <a:pt x="0" y="564526"/>
                </a:cubicBezTo>
                <a:lnTo>
                  <a:pt x="0" y="442460"/>
                </a:lnTo>
                <a:cubicBezTo>
                  <a:pt x="87926" y="442416"/>
                  <a:pt x="159866" y="372432"/>
                  <a:pt x="162329" y="284540"/>
                </a:cubicBezTo>
                <a:lnTo>
                  <a:pt x="0" y="28454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05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3107970" y="4862575"/>
            <a:ext cx="711348" cy="564526"/>
          </a:xfrm>
          <a:custGeom>
            <a:avLst/>
            <a:gdLst>
              <a:gd name="connsiteX0" fmla="*/ 426809 w 711348"/>
              <a:gd name="connsiteY0" fmla="*/ 0 h 564526"/>
              <a:gd name="connsiteX1" fmla="*/ 711348 w 711348"/>
              <a:gd name="connsiteY1" fmla="*/ 0 h 564526"/>
              <a:gd name="connsiteX2" fmla="*/ 711348 w 711348"/>
              <a:gd name="connsiteY2" fmla="*/ 284540 h 564526"/>
              <a:gd name="connsiteX3" fmla="*/ 426809 w 711348"/>
              <a:gd name="connsiteY3" fmla="*/ 564526 h 564526"/>
              <a:gd name="connsiteX4" fmla="*/ 426809 w 711348"/>
              <a:gd name="connsiteY4" fmla="*/ 442460 h 564526"/>
              <a:gd name="connsiteX5" fmla="*/ 589138 w 711348"/>
              <a:gd name="connsiteY5" fmla="*/ 284540 h 564526"/>
              <a:gd name="connsiteX6" fmla="*/ 426809 w 711348"/>
              <a:gd name="connsiteY6" fmla="*/ 284540 h 564526"/>
              <a:gd name="connsiteX7" fmla="*/ 0 w 711348"/>
              <a:gd name="connsiteY7" fmla="*/ 0 h 564526"/>
              <a:gd name="connsiteX8" fmla="*/ 284539 w 711348"/>
              <a:gd name="connsiteY8" fmla="*/ 0 h 564526"/>
              <a:gd name="connsiteX9" fmla="*/ 284539 w 711348"/>
              <a:gd name="connsiteY9" fmla="*/ 284540 h 564526"/>
              <a:gd name="connsiteX10" fmla="*/ 0 w 711348"/>
              <a:gd name="connsiteY10" fmla="*/ 564526 h 564526"/>
              <a:gd name="connsiteX11" fmla="*/ 0 w 711348"/>
              <a:gd name="connsiteY11" fmla="*/ 442460 h 564526"/>
              <a:gd name="connsiteX12" fmla="*/ 162329 w 711348"/>
              <a:gd name="connsiteY12" fmla="*/ 284540 h 564526"/>
              <a:gd name="connsiteX13" fmla="*/ 0 w 711348"/>
              <a:gd name="connsiteY13" fmla="*/ 284540 h 564526"/>
            </a:gdLst>
            <a:rect l="l" t="t" r="r" b="b"/>
            <a:pathLst>
              <a:path w="711348" h="564526">
                <a:moveTo>
                  <a:pt x="426809" y="0"/>
                </a:moveTo>
                <a:lnTo>
                  <a:pt x="711348" y="0"/>
                </a:lnTo>
                <a:lnTo>
                  <a:pt x="711348" y="284540"/>
                </a:lnTo>
                <a:cubicBezTo>
                  <a:pt x="708861" y="439905"/>
                  <a:pt x="582194" y="564546"/>
                  <a:pt x="426809" y="564526"/>
                </a:cubicBezTo>
                <a:lnTo>
                  <a:pt x="426809" y="442460"/>
                </a:lnTo>
                <a:cubicBezTo>
                  <a:pt x="514735" y="442416"/>
                  <a:pt x="586675" y="372432"/>
                  <a:pt x="589138" y="284540"/>
                </a:cubicBezTo>
                <a:lnTo>
                  <a:pt x="426809" y="284540"/>
                </a:lnTo>
                <a:close/>
                <a:moveTo>
                  <a:pt x="0" y="0"/>
                </a:moveTo>
                <a:lnTo>
                  <a:pt x="284539" y="0"/>
                </a:lnTo>
                <a:lnTo>
                  <a:pt x="284539" y="284540"/>
                </a:lnTo>
                <a:cubicBezTo>
                  <a:pt x="282052" y="439905"/>
                  <a:pt x="155385" y="564546"/>
                  <a:pt x="0" y="564526"/>
                </a:cubicBezTo>
                <a:lnTo>
                  <a:pt x="0" y="442460"/>
                </a:lnTo>
                <a:cubicBezTo>
                  <a:pt x="87926" y="442416"/>
                  <a:pt x="159866" y="372432"/>
                  <a:pt x="162329" y="284540"/>
                </a:cubicBezTo>
                <a:lnTo>
                  <a:pt x="0" y="28454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05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73101" y="1885722"/>
            <a:ext cx="3407298" cy="152218"/>
          </a:xfrm>
          <a:custGeom>
            <a:avLst/>
            <a:gdLst>
              <a:gd name="connsiteX0" fmla="*/ 145681 w 3407298"/>
              <a:gd name="connsiteY0" fmla="*/ 0 h 152218"/>
              <a:gd name="connsiteX1" fmla="*/ 1032979 w 3407298"/>
              <a:gd name="connsiteY1" fmla="*/ 0 h 152218"/>
              <a:gd name="connsiteX2" fmla="*/ 2374319 w 3407298"/>
              <a:gd name="connsiteY2" fmla="*/ 0 h 152218"/>
              <a:gd name="connsiteX3" fmla="*/ 3261617 w 3407298"/>
              <a:gd name="connsiteY3" fmla="*/ 0 h 152218"/>
              <a:gd name="connsiteX4" fmla="*/ 3407298 w 3407298"/>
              <a:gd name="connsiteY4" fmla="*/ 145681 h 152218"/>
              <a:gd name="connsiteX5" fmla="*/ 3407298 w 3407298"/>
              <a:gd name="connsiteY5" fmla="*/ 152218 h 152218"/>
              <a:gd name="connsiteX6" fmla="*/ 2520000 w 3407298"/>
              <a:gd name="connsiteY6" fmla="*/ 152218 h 152218"/>
              <a:gd name="connsiteX7" fmla="*/ 887298 w 3407298"/>
              <a:gd name="connsiteY7" fmla="*/ 152218 h 152218"/>
              <a:gd name="connsiteX8" fmla="*/ 0 w 3407298"/>
              <a:gd name="connsiteY8" fmla="*/ 152218 h 152218"/>
              <a:gd name="connsiteX9" fmla="*/ 0 w 3407298"/>
              <a:gd name="connsiteY9" fmla="*/ 145681 h 152218"/>
              <a:gd name="connsiteX10" fmla="*/ 145681 w 3407298"/>
              <a:gd name="connsiteY10" fmla="*/ 0 h 152218"/>
            </a:gdLst>
            <a:rect l="l" t="t" r="r" b="b"/>
            <a:pathLst>
              <a:path w="3407298" h="152218">
                <a:moveTo>
                  <a:pt x="145681" y="0"/>
                </a:moveTo>
                <a:lnTo>
                  <a:pt x="1032979" y="0"/>
                </a:lnTo>
                <a:lnTo>
                  <a:pt x="2374319" y="0"/>
                </a:lnTo>
                <a:lnTo>
                  <a:pt x="3261617" y="0"/>
                </a:lnTo>
                <a:cubicBezTo>
                  <a:pt x="3342074" y="0"/>
                  <a:pt x="3407298" y="65224"/>
                  <a:pt x="3407298" y="145681"/>
                </a:cubicBezTo>
                <a:lnTo>
                  <a:pt x="3407298" y="152218"/>
                </a:lnTo>
                <a:lnTo>
                  <a:pt x="2520000" y="152218"/>
                </a:lnTo>
                <a:lnTo>
                  <a:pt x="887298" y="152218"/>
                </a:lnTo>
                <a:lnTo>
                  <a:pt x="0" y="152218"/>
                </a:lnTo>
                <a:lnTo>
                  <a:pt x="0" y="145681"/>
                </a:lnTo>
                <a:cubicBezTo>
                  <a:pt x="0" y="65224"/>
                  <a:pt x="65224" y="0"/>
                  <a:pt x="145681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392351" y="1885722"/>
            <a:ext cx="3407298" cy="152218"/>
          </a:xfrm>
          <a:custGeom>
            <a:avLst/>
            <a:gdLst>
              <a:gd name="connsiteX0" fmla="*/ 145681 w 3407298"/>
              <a:gd name="connsiteY0" fmla="*/ 0 h 152218"/>
              <a:gd name="connsiteX1" fmla="*/ 1032979 w 3407298"/>
              <a:gd name="connsiteY1" fmla="*/ 0 h 152218"/>
              <a:gd name="connsiteX2" fmla="*/ 2374319 w 3407298"/>
              <a:gd name="connsiteY2" fmla="*/ 0 h 152218"/>
              <a:gd name="connsiteX3" fmla="*/ 3261617 w 3407298"/>
              <a:gd name="connsiteY3" fmla="*/ 0 h 152218"/>
              <a:gd name="connsiteX4" fmla="*/ 3407298 w 3407298"/>
              <a:gd name="connsiteY4" fmla="*/ 145681 h 152218"/>
              <a:gd name="connsiteX5" fmla="*/ 3407298 w 3407298"/>
              <a:gd name="connsiteY5" fmla="*/ 152218 h 152218"/>
              <a:gd name="connsiteX6" fmla="*/ 2520000 w 3407298"/>
              <a:gd name="connsiteY6" fmla="*/ 152218 h 152218"/>
              <a:gd name="connsiteX7" fmla="*/ 887298 w 3407298"/>
              <a:gd name="connsiteY7" fmla="*/ 152218 h 152218"/>
              <a:gd name="connsiteX8" fmla="*/ 0 w 3407298"/>
              <a:gd name="connsiteY8" fmla="*/ 152218 h 152218"/>
              <a:gd name="connsiteX9" fmla="*/ 0 w 3407298"/>
              <a:gd name="connsiteY9" fmla="*/ 145681 h 152218"/>
              <a:gd name="connsiteX10" fmla="*/ 145681 w 3407298"/>
              <a:gd name="connsiteY10" fmla="*/ 0 h 152218"/>
            </a:gdLst>
            <a:rect l="l" t="t" r="r" b="b"/>
            <a:pathLst>
              <a:path w="3407298" h="152218">
                <a:moveTo>
                  <a:pt x="145681" y="0"/>
                </a:moveTo>
                <a:lnTo>
                  <a:pt x="1032979" y="0"/>
                </a:lnTo>
                <a:lnTo>
                  <a:pt x="2374319" y="0"/>
                </a:lnTo>
                <a:lnTo>
                  <a:pt x="3261617" y="0"/>
                </a:lnTo>
                <a:cubicBezTo>
                  <a:pt x="3342074" y="0"/>
                  <a:pt x="3407298" y="65224"/>
                  <a:pt x="3407298" y="145681"/>
                </a:cubicBezTo>
                <a:lnTo>
                  <a:pt x="3407298" y="152218"/>
                </a:lnTo>
                <a:lnTo>
                  <a:pt x="2520000" y="152218"/>
                </a:lnTo>
                <a:lnTo>
                  <a:pt x="887298" y="152218"/>
                </a:lnTo>
                <a:lnTo>
                  <a:pt x="0" y="152218"/>
                </a:lnTo>
                <a:lnTo>
                  <a:pt x="0" y="145681"/>
                </a:lnTo>
                <a:cubicBezTo>
                  <a:pt x="0" y="65224"/>
                  <a:pt x="65224" y="0"/>
                  <a:pt x="145681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111601" y="1885722"/>
            <a:ext cx="3407298" cy="152218"/>
          </a:xfrm>
          <a:custGeom>
            <a:avLst/>
            <a:gdLst>
              <a:gd name="connsiteX0" fmla="*/ 145681 w 3407298"/>
              <a:gd name="connsiteY0" fmla="*/ 0 h 152218"/>
              <a:gd name="connsiteX1" fmla="*/ 1032979 w 3407298"/>
              <a:gd name="connsiteY1" fmla="*/ 0 h 152218"/>
              <a:gd name="connsiteX2" fmla="*/ 2374319 w 3407298"/>
              <a:gd name="connsiteY2" fmla="*/ 0 h 152218"/>
              <a:gd name="connsiteX3" fmla="*/ 3261617 w 3407298"/>
              <a:gd name="connsiteY3" fmla="*/ 0 h 152218"/>
              <a:gd name="connsiteX4" fmla="*/ 3407298 w 3407298"/>
              <a:gd name="connsiteY4" fmla="*/ 145681 h 152218"/>
              <a:gd name="connsiteX5" fmla="*/ 3407298 w 3407298"/>
              <a:gd name="connsiteY5" fmla="*/ 152218 h 152218"/>
              <a:gd name="connsiteX6" fmla="*/ 2520000 w 3407298"/>
              <a:gd name="connsiteY6" fmla="*/ 152218 h 152218"/>
              <a:gd name="connsiteX7" fmla="*/ 887298 w 3407298"/>
              <a:gd name="connsiteY7" fmla="*/ 152218 h 152218"/>
              <a:gd name="connsiteX8" fmla="*/ 0 w 3407298"/>
              <a:gd name="connsiteY8" fmla="*/ 152218 h 152218"/>
              <a:gd name="connsiteX9" fmla="*/ 0 w 3407298"/>
              <a:gd name="connsiteY9" fmla="*/ 145681 h 152218"/>
              <a:gd name="connsiteX10" fmla="*/ 145681 w 3407298"/>
              <a:gd name="connsiteY10" fmla="*/ 0 h 152218"/>
            </a:gdLst>
            <a:rect l="l" t="t" r="r" b="b"/>
            <a:pathLst>
              <a:path w="3407298" h="152218">
                <a:moveTo>
                  <a:pt x="145681" y="0"/>
                </a:moveTo>
                <a:lnTo>
                  <a:pt x="1032979" y="0"/>
                </a:lnTo>
                <a:lnTo>
                  <a:pt x="2374319" y="0"/>
                </a:lnTo>
                <a:lnTo>
                  <a:pt x="3261617" y="0"/>
                </a:lnTo>
                <a:cubicBezTo>
                  <a:pt x="3342074" y="0"/>
                  <a:pt x="3407298" y="65224"/>
                  <a:pt x="3407298" y="145681"/>
                </a:cubicBezTo>
                <a:lnTo>
                  <a:pt x="3407298" y="152218"/>
                </a:lnTo>
                <a:lnTo>
                  <a:pt x="2520000" y="152218"/>
                </a:lnTo>
                <a:lnTo>
                  <a:pt x="887298" y="152218"/>
                </a:lnTo>
                <a:lnTo>
                  <a:pt x="0" y="152218"/>
                </a:lnTo>
                <a:lnTo>
                  <a:pt x="0" y="145681"/>
                </a:lnTo>
                <a:cubicBezTo>
                  <a:pt x="0" y="65224"/>
                  <a:pt x="65224" y="0"/>
                  <a:pt x="145681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计算机系统对环境的要求有哪些？</a:t>
            </a:r>
            <a:endParaRPr kumimoji="1" lang="zh-CN" altLang="en-US"/>
          </a:p>
        </p:txBody>
      </p:sp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0" y="1890492"/>
            <a:ext cx="3240000" cy="3600000"/>
          </a:xfrm>
          <a:prstGeom prst="roundRect">
            <a:avLst>
              <a:gd name="adj" fmla="val 600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006174" y="1773908"/>
            <a:ext cx="172800" cy="115200"/>
          </a:xfrm>
          <a:custGeom>
            <a:avLst/>
            <a:gdLst>
              <a:gd name="connsiteX0" fmla="*/ 86400 w 172800"/>
              <a:gd name="connsiteY0" fmla="*/ 0 h 115200"/>
              <a:gd name="connsiteX1" fmla="*/ 86400 w 172800"/>
              <a:gd name="connsiteY1" fmla="*/ 0 h 115200"/>
              <a:gd name="connsiteX2" fmla="*/ 0 w 172800"/>
              <a:gd name="connsiteY2" fmla="*/ 86400 h 115200"/>
              <a:gd name="connsiteX3" fmla="*/ 0 w 172800"/>
              <a:gd name="connsiteY3" fmla="*/ 115200 h 115200"/>
              <a:gd name="connsiteX4" fmla="*/ 172800 w 172800"/>
              <a:gd name="connsiteY4" fmla="*/ 115200 h 115200"/>
              <a:gd name="connsiteX5" fmla="*/ 172800 w 172800"/>
              <a:gd name="connsiteY5" fmla="*/ 86400 h 115200"/>
              <a:gd name="connsiteX6" fmla="*/ 86400 w 172800"/>
              <a:gd name="connsiteY6" fmla="*/ 0 h 115200"/>
            </a:gdLst>
            <a:rect l="l" t="t" r="r" b="b"/>
            <a:pathLst>
              <a:path w="172800" h="115200">
                <a:moveTo>
                  <a:pt x="86400" y="0"/>
                </a:moveTo>
                <a:lnTo>
                  <a:pt x="86400" y="0"/>
                </a:lnTo>
                <a:cubicBezTo>
                  <a:pt x="38683" y="0"/>
                  <a:pt x="0" y="38683"/>
                  <a:pt x="0" y="86400"/>
                </a:cubicBezTo>
                <a:lnTo>
                  <a:pt x="0" y="115200"/>
                </a:lnTo>
                <a:lnTo>
                  <a:pt x="172800" y="115200"/>
                </a:lnTo>
                <a:lnTo>
                  <a:pt x="172800" y="86400"/>
                </a:lnTo>
                <a:cubicBezTo>
                  <a:pt x="172800" y="38683"/>
                  <a:pt x="134117" y="0"/>
                  <a:pt x="86400" y="0"/>
                </a:cubicBezTo>
                <a:close/>
              </a:path>
            </a:pathLst>
          </a:custGeom>
          <a:solidFill>
            <a:schemeClr val="accent1"/>
          </a:solidFill>
          <a:ln w="2879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381826" y="1773908"/>
            <a:ext cx="172800" cy="115200"/>
          </a:xfrm>
          <a:custGeom>
            <a:avLst/>
            <a:gdLst>
              <a:gd name="connsiteX0" fmla="*/ 86400 w 172800"/>
              <a:gd name="connsiteY0" fmla="*/ 0 h 115200"/>
              <a:gd name="connsiteX1" fmla="*/ 86400 w 172800"/>
              <a:gd name="connsiteY1" fmla="*/ 0 h 115200"/>
              <a:gd name="connsiteX2" fmla="*/ 0 w 172800"/>
              <a:gd name="connsiteY2" fmla="*/ 86400 h 115200"/>
              <a:gd name="connsiteX3" fmla="*/ 0 w 172800"/>
              <a:gd name="connsiteY3" fmla="*/ 115200 h 115200"/>
              <a:gd name="connsiteX4" fmla="*/ 172800 w 172800"/>
              <a:gd name="connsiteY4" fmla="*/ 115200 h 115200"/>
              <a:gd name="connsiteX5" fmla="*/ 172800 w 172800"/>
              <a:gd name="connsiteY5" fmla="*/ 86400 h 115200"/>
              <a:gd name="connsiteX6" fmla="*/ 86400 w 172800"/>
              <a:gd name="connsiteY6" fmla="*/ 0 h 115200"/>
            </a:gdLst>
            <a:rect l="l" t="t" r="r" b="b"/>
            <a:pathLst>
              <a:path w="172800" h="115200">
                <a:moveTo>
                  <a:pt x="86400" y="0"/>
                </a:moveTo>
                <a:lnTo>
                  <a:pt x="86400" y="0"/>
                </a:lnTo>
                <a:cubicBezTo>
                  <a:pt x="38681" y="0"/>
                  <a:pt x="0" y="38683"/>
                  <a:pt x="0" y="86400"/>
                </a:cubicBezTo>
                <a:lnTo>
                  <a:pt x="0" y="115200"/>
                </a:lnTo>
                <a:lnTo>
                  <a:pt x="172800" y="115200"/>
                </a:lnTo>
                <a:lnTo>
                  <a:pt x="172800" y="86400"/>
                </a:lnTo>
                <a:cubicBezTo>
                  <a:pt x="172800" y="38683"/>
                  <a:pt x="134119" y="0"/>
                  <a:pt x="86400" y="0"/>
                </a:cubicBezTo>
                <a:close/>
              </a:path>
            </a:pathLst>
          </a:custGeom>
          <a:solidFill>
            <a:schemeClr val="accent1"/>
          </a:solidFill>
          <a:ln w="2879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85200" y="1773908"/>
            <a:ext cx="2390400" cy="576000"/>
          </a:xfrm>
          <a:custGeom>
            <a:avLst/>
            <a:gdLst>
              <a:gd name="connsiteX0" fmla="*/ 2304000 w 2390400"/>
              <a:gd name="connsiteY0" fmla="*/ 0 h 576000"/>
              <a:gd name="connsiteX1" fmla="*/ 0 w 2390400"/>
              <a:gd name="connsiteY1" fmla="*/ 0 h 576000"/>
              <a:gd name="connsiteX2" fmla="*/ 86400 w 2390400"/>
              <a:gd name="connsiteY2" fmla="*/ 86400 h 576000"/>
              <a:gd name="connsiteX3" fmla="*/ 86400 w 2390400"/>
              <a:gd name="connsiteY3" fmla="*/ 460800 h 576000"/>
              <a:gd name="connsiteX4" fmla="*/ 201600 w 2390400"/>
              <a:gd name="connsiteY4" fmla="*/ 576000 h 576000"/>
              <a:gd name="connsiteX5" fmla="*/ 2188800 w 2390400"/>
              <a:gd name="connsiteY5" fmla="*/ 576000 h 576000"/>
              <a:gd name="connsiteX6" fmla="*/ 2304000 w 2390400"/>
              <a:gd name="connsiteY6" fmla="*/ 460800 h 576000"/>
              <a:gd name="connsiteX7" fmla="*/ 2304000 w 2390400"/>
              <a:gd name="connsiteY7" fmla="*/ 86400 h 576000"/>
              <a:gd name="connsiteX8" fmla="*/ 2390400 w 2390400"/>
              <a:gd name="connsiteY8" fmla="*/ 0 h 576000"/>
            </a:gdLst>
            <a:rect l="l" t="t" r="r" b="b"/>
            <a:pathLst>
              <a:path w="2390400" h="576000">
                <a:moveTo>
                  <a:pt x="2304000" y="0"/>
                </a:moveTo>
                <a:lnTo>
                  <a:pt x="0" y="0"/>
                </a:lnTo>
                <a:cubicBezTo>
                  <a:pt x="47717" y="0"/>
                  <a:pt x="86400" y="38683"/>
                  <a:pt x="86400" y="86400"/>
                </a:cubicBezTo>
                <a:lnTo>
                  <a:pt x="86400" y="460800"/>
                </a:lnTo>
                <a:cubicBezTo>
                  <a:pt x="86400" y="524422"/>
                  <a:pt x="137977" y="576000"/>
                  <a:pt x="201600" y="576000"/>
                </a:cubicBezTo>
                <a:lnTo>
                  <a:pt x="2188800" y="576000"/>
                </a:lnTo>
                <a:cubicBezTo>
                  <a:pt x="2252422" y="576000"/>
                  <a:pt x="2304000" y="524422"/>
                  <a:pt x="2304000" y="460800"/>
                </a:cubicBezTo>
                <a:lnTo>
                  <a:pt x="2304000" y="86400"/>
                </a:lnTo>
                <a:cubicBezTo>
                  <a:pt x="2304000" y="38683"/>
                  <a:pt x="2342681" y="0"/>
                  <a:pt x="239040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2879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380400" y="1888918"/>
            <a:ext cx="1803400" cy="30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469650" y="1890492"/>
            <a:ext cx="3240000" cy="3600000"/>
          </a:xfrm>
          <a:prstGeom prst="roundRect">
            <a:avLst>
              <a:gd name="adj" fmla="val 6000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815424" y="1773908"/>
            <a:ext cx="172800" cy="115200"/>
          </a:xfrm>
          <a:custGeom>
            <a:avLst/>
            <a:gdLst>
              <a:gd name="connsiteX0" fmla="*/ 86400 w 172800"/>
              <a:gd name="connsiteY0" fmla="*/ 0 h 115200"/>
              <a:gd name="connsiteX1" fmla="*/ 86400 w 172800"/>
              <a:gd name="connsiteY1" fmla="*/ 0 h 115200"/>
              <a:gd name="connsiteX2" fmla="*/ 0 w 172800"/>
              <a:gd name="connsiteY2" fmla="*/ 86400 h 115200"/>
              <a:gd name="connsiteX3" fmla="*/ 0 w 172800"/>
              <a:gd name="connsiteY3" fmla="*/ 115200 h 115200"/>
              <a:gd name="connsiteX4" fmla="*/ 172800 w 172800"/>
              <a:gd name="connsiteY4" fmla="*/ 115200 h 115200"/>
              <a:gd name="connsiteX5" fmla="*/ 172800 w 172800"/>
              <a:gd name="connsiteY5" fmla="*/ 86400 h 115200"/>
              <a:gd name="connsiteX6" fmla="*/ 86400 w 172800"/>
              <a:gd name="connsiteY6" fmla="*/ 0 h 115200"/>
            </a:gdLst>
            <a:rect l="l" t="t" r="r" b="b"/>
            <a:pathLst>
              <a:path w="172800" h="115200">
                <a:moveTo>
                  <a:pt x="86400" y="0"/>
                </a:moveTo>
                <a:lnTo>
                  <a:pt x="86400" y="0"/>
                </a:lnTo>
                <a:cubicBezTo>
                  <a:pt x="38683" y="0"/>
                  <a:pt x="0" y="38683"/>
                  <a:pt x="0" y="86400"/>
                </a:cubicBezTo>
                <a:lnTo>
                  <a:pt x="0" y="115200"/>
                </a:lnTo>
                <a:lnTo>
                  <a:pt x="172800" y="115200"/>
                </a:lnTo>
                <a:lnTo>
                  <a:pt x="172800" y="86400"/>
                </a:lnTo>
                <a:cubicBezTo>
                  <a:pt x="172800" y="38683"/>
                  <a:pt x="134117" y="0"/>
                  <a:pt x="86400" y="0"/>
                </a:cubicBezTo>
                <a:close/>
              </a:path>
            </a:pathLst>
          </a:custGeom>
          <a:solidFill>
            <a:schemeClr val="accent2"/>
          </a:solidFill>
          <a:ln w="2879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191076" y="1773908"/>
            <a:ext cx="172800" cy="115200"/>
          </a:xfrm>
          <a:custGeom>
            <a:avLst/>
            <a:gdLst>
              <a:gd name="connsiteX0" fmla="*/ 86400 w 172800"/>
              <a:gd name="connsiteY0" fmla="*/ 0 h 115200"/>
              <a:gd name="connsiteX1" fmla="*/ 86400 w 172800"/>
              <a:gd name="connsiteY1" fmla="*/ 0 h 115200"/>
              <a:gd name="connsiteX2" fmla="*/ 0 w 172800"/>
              <a:gd name="connsiteY2" fmla="*/ 86400 h 115200"/>
              <a:gd name="connsiteX3" fmla="*/ 0 w 172800"/>
              <a:gd name="connsiteY3" fmla="*/ 115200 h 115200"/>
              <a:gd name="connsiteX4" fmla="*/ 172800 w 172800"/>
              <a:gd name="connsiteY4" fmla="*/ 115200 h 115200"/>
              <a:gd name="connsiteX5" fmla="*/ 172800 w 172800"/>
              <a:gd name="connsiteY5" fmla="*/ 86400 h 115200"/>
              <a:gd name="connsiteX6" fmla="*/ 86400 w 172800"/>
              <a:gd name="connsiteY6" fmla="*/ 0 h 115200"/>
            </a:gdLst>
            <a:rect l="l" t="t" r="r" b="b"/>
            <a:pathLst>
              <a:path w="172800" h="115200">
                <a:moveTo>
                  <a:pt x="86400" y="0"/>
                </a:moveTo>
                <a:lnTo>
                  <a:pt x="86400" y="0"/>
                </a:lnTo>
                <a:cubicBezTo>
                  <a:pt x="38681" y="0"/>
                  <a:pt x="0" y="38683"/>
                  <a:pt x="0" y="86400"/>
                </a:cubicBezTo>
                <a:lnTo>
                  <a:pt x="0" y="115200"/>
                </a:lnTo>
                <a:lnTo>
                  <a:pt x="172800" y="115200"/>
                </a:lnTo>
                <a:lnTo>
                  <a:pt x="172800" y="86400"/>
                </a:lnTo>
                <a:cubicBezTo>
                  <a:pt x="172800" y="38683"/>
                  <a:pt x="134119" y="0"/>
                  <a:pt x="86400" y="0"/>
                </a:cubicBezTo>
                <a:close/>
              </a:path>
            </a:pathLst>
          </a:custGeom>
          <a:solidFill>
            <a:schemeClr val="accent2"/>
          </a:solidFill>
          <a:ln w="2879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894450" y="1773908"/>
            <a:ext cx="2390400" cy="576000"/>
          </a:xfrm>
          <a:custGeom>
            <a:avLst/>
            <a:gdLst>
              <a:gd name="connsiteX0" fmla="*/ 2304000 w 2390400"/>
              <a:gd name="connsiteY0" fmla="*/ 0 h 576000"/>
              <a:gd name="connsiteX1" fmla="*/ 0 w 2390400"/>
              <a:gd name="connsiteY1" fmla="*/ 0 h 576000"/>
              <a:gd name="connsiteX2" fmla="*/ 86400 w 2390400"/>
              <a:gd name="connsiteY2" fmla="*/ 86400 h 576000"/>
              <a:gd name="connsiteX3" fmla="*/ 86400 w 2390400"/>
              <a:gd name="connsiteY3" fmla="*/ 460800 h 576000"/>
              <a:gd name="connsiteX4" fmla="*/ 201600 w 2390400"/>
              <a:gd name="connsiteY4" fmla="*/ 576000 h 576000"/>
              <a:gd name="connsiteX5" fmla="*/ 2188800 w 2390400"/>
              <a:gd name="connsiteY5" fmla="*/ 576000 h 576000"/>
              <a:gd name="connsiteX6" fmla="*/ 2304000 w 2390400"/>
              <a:gd name="connsiteY6" fmla="*/ 460800 h 576000"/>
              <a:gd name="connsiteX7" fmla="*/ 2304000 w 2390400"/>
              <a:gd name="connsiteY7" fmla="*/ 86400 h 576000"/>
              <a:gd name="connsiteX8" fmla="*/ 2390400 w 2390400"/>
              <a:gd name="connsiteY8" fmla="*/ 0 h 576000"/>
            </a:gdLst>
            <a:rect l="l" t="t" r="r" b="b"/>
            <a:pathLst>
              <a:path w="2390400" h="576000">
                <a:moveTo>
                  <a:pt x="2304000" y="0"/>
                </a:moveTo>
                <a:lnTo>
                  <a:pt x="0" y="0"/>
                </a:lnTo>
                <a:cubicBezTo>
                  <a:pt x="47717" y="0"/>
                  <a:pt x="86400" y="38683"/>
                  <a:pt x="86400" y="86400"/>
                </a:cubicBezTo>
                <a:lnTo>
                  <a:pt x="86400" y="460800"/>
                </a:lnTo>
                <a:cubicBezTo>
                  <a:pt x="86400" y="524422"/>
                  <a:pt x="137977" y="576000"/>
                  <a:pt x="201600" y="576000"/>
                </a:cubicBezTo>
                <a:lnTo>
                  <a:pt x="2188800" y="576000"/>
                </a:lnTo>
                <a:cubicBezTo>
                  <a:pt x="2252422" y="576000"/>
                  <a:pt x="2304000" y="524422"/>
                  <a:pt x="2304000" y="460800"/>
                </a:cubicBezTo>
                <a:lnTo>
                  <a:pt x="2304000" y="86400"/>
                </a:lnTo>
                <a:cubicBezTo>
                  <a:pt x="2304000" y="38683"/>
                  <a:pt x="2342681" y="0"/>
                  <a:pt x="2390400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5400000" scaled="0"/>
          </a:gradFill>
          <a:ln w="2879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5189650" y="1888918"/>
            <a:ext cx="1803400" cy="30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78900" y="1890492"/>
            <a:ext cx="3240000" cy="3600000"/>
          </a:xfrm>
          <a:prstGeom prst="roundRect">
            <a:avLst>
              <a:gd name="adj" fmla="val 600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624674" y="1773908"/>
            <a:ext cx="172800" cy="115200"/>
          </a:xfrm>
          <a:custGeom>
            <a:avLst/>
            <a:gdLst>
              <a:gd name="connsiteX0" fmla="*/ 86400 w 172800"/>
              <a:gd name="connsiteY0" fmla="*/ 0 h 115200"/>
              <a:gd name="connsiteX1" fmla="*/ 86400 w 172800"/>
              <a:gd name="connsiteY1" fmla="*/ 0 h 115200"/>
              <a:gd name="connsiteX2" fmla="*/ 0 w 172800"/>
              <a:gd name="connsiteY2" fmla="*/ 86400 h 115200"/>
              <a:gd name="connsiteX3" fmla="*/ 0 w 172800"/>
              <a:gd name="connsiteY3" fmla="*/ 115200 h 115200"/>
              <a:gd name="connsiteX4" fmla="*/ 172800 w 172800"/>
              <a:gd name="connsiteY4" fmla="*/ 115200 h 115200"/>
              <a:gd name="connsiteX5" fmla="*/ 172800 w 172800"/>
              <a:gd name="connsiteY5" fmla="*/ 86400 h 115200"/>
              <a:gd name="connsiteX6" fmla="*/ 86400 w 172800"/>
              <a:gd name="connsiteY6" fmla="*/ 0 h 115200"/>
            </a:gdLst>
            <a:rect l="l" t="t" r="r" b="b"/>
            <a:pathLst>
              <a:path w="172800" h="115200">
                <a:moveTo>
                  <a:pt x="86400" y="0"/>
                </a:moveTo>
                <a:lnTo>
                  <a:pt x="86400" y="0"/>
                </a:lnTo>
                <a:cubicBezTo>
                  <a:pt x="38683" y="0"/>
                  <a:pt x="0" y="38683"/>
                  <a:pt x="0" y="86400"/>
                </a:cubicBezTo>
                <a:lnTo>
                  <a:pt x="0" y="115200"/>
                </a:lnTo>
                <a:lnTo>
                  <a:pt x="172800" y="115200"/>
                </a:lnTo>
                <a:lnTo>
                  <a:pt x="172800" y="86400"/>
                </a:lnTo>
                <a:cubicBezTo>
                  <a:pt x="172800" y="38683"/>
                  <a:pt x="134117" y="0"/>
                  <a:pt x="86400" y="0"/>
                </a:cubicBezTo>
                <a:close/>
              </a:path>
            </a:pathLst>
          </a:custGeom>
          <a:solidFill>
            <a:schemeClr val="accent1"/>
          </a:solidFill>
          <a:ln w="2879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1000326" y="1773908"/>
            <a:ext cx="172800" cy="115200"/>
          </a:xfrm>
          <a:custGeom>
            <a:avLst/>
            <a:gdLst>
              <a:gd name="connsiteX0" fmla="*/ 86400 w 172800"/>
              <a:gd name="connsiteY0" fmla="*/ 0 h 115200"/>
              <a:gd name="connsiteX1" fmla="*/ 86400 w 172800"/>
              <a:gd name="connsiteY1" fmla="*/ 0 h 115200"/>
              <a:gd name="connsiteX2" fmla="*/ 0 w 172800"/>
              <a:gd name="connsiteY2" fmla="*/ 86400 h 115200"/>
              <a:gd name="connsiteX3" fmla="*/ 0 w 172800"/>
              <a:gd name="connsiteY3" fmla="*/ 115200 h 115200"/>
              <a:gd name="connsiteX4" fmla="*/ 172800 w 172800"/>
              <a:gd name="connsiteY4" fmla="*/ 115200 h 115200"/>
              <a:gd name="connsiteX5" fmla="*/ 172800 w 172800"/>
              <a:gd name="connsiteY5" fmla="*/ 86400 h 115200"/>
              <a:gd name="connsiteX6" fmla="*/ 86400 w 172800"/>
              <a:gd name="connsiteY6" fmla="*/ 0 h 115200"/>
            </a:gdLst>
            <a:rect l="l" t="t" r="r" b="b"/>
            <a:pathLst>
              <a:path w="172800" h="115200">
                <a:moveTo>
                  <a:pt x="86400" y="0"/>
                </a:moveTo>
                <a:lnTo>
                  <a:pt x="86400" y="0"/>
                </a:lnTo>
                <a:cubicBezTo>
                  <a:pt x="38681" y="0"/>
                  <a:pt x="0" y="38683"/>
                  <a:pt x="0" y="86400"/>
                </a:cubicBezTo>
                <a:lnTo>
                  <a:pt x="0" y="115200"/>
                </a:lnTo>
                <a:lnTo>
                  <a:pt x="172800" y="115200"/>
                </a:lnTo>
                <a:lnTo>
                  <a:pt x="172800" y="86400"/>
                </a:lnTo>
                <a:cubicBezTo>
                  <a:pt x="172800" y="38683"/>
                  <a:pt x="134119" y="0"/>
                  <a:pt x="86400" y="0"/>
                </a:cubicBezTo>
                <a:close/>
              </a:path>
            </a:pathLst>
          </a:custGeom>
          <a:solidFill>
            <a:schemeClr val="accent1"/>
          </a:solidFill>
          <a:ln w="2879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8703700" y="1773908"/>
            <a:ext cx="2390400" cy="576000"/>
          </a:xfrm>
          <a:custGeom>
            <a:avLst/>
            <a:gdLst>
              <a:gd name="connsiteX0" fmla="*/ 2304000 w 2390400"/>
              <a:gd name="connsiteY0" fmla="*/ 0 h 576000"/>
              <a:gd name="connsiteX1" fmla="*/ 0 w 2390400"/>
              <a:gd name="connsiteY1" fmla="*/ 0 h 576000"/>
              <a:gd name="connsiteX2" fmla="*/ 86400 w 2390400"/>
              <a:gd name="connsiteY2" fmla="*/ 86400 h 576000"/>
              <a:gd name="connsiteX3" fmla="*/ 86400 w 2390400"/>
              <a:gd name="connsiteY3" fmla="*/ 460800 h 576000"/>
              <a:gd name="connsiteX4" fmla="*/ 201600 w 2390400"/>
              <a:gd name="connsiteY4" fmla="*/ 576000 h 576000"/>
              <a:gd name="connsiteX5" fmla="*/ 2188800 w 2390400"/>
              <a:gd name="connsiteY5" fmla="*/ 576000 h 576000"/>
              <a:gd name="connsiteX6" fmla="*/ 2304000 w 2390400"/>
              <a:gd name="connsiteY6" fmla="*/ 460800 h 576000"/>
              <a:gd name="connsiteX7" fmla="*/ 2304000 w 2390400"/>
              <a:gd name="connsiteY7" fmla="*/ 86400 h 576000"/>
              <a:gd name="connsiteX8" fmla="*/ 2390400 w 2390400"/>
              <a:gd name="connsiteY8" fmla="*/ 0 h 576000"/>
            </a:gdLst>
            <a:rect l="l" t="t" r="r" b="b"/>
            <a:pathLst>
              <a:path w="2390400" h="576000">
                <a:moveTo>
                  <a:pt x="2304000" y="0"/>
                </a:moveTo>
                <a:lnTo>
                  <a:pt x="0" y="0"/>
                </a:lnTo>
                <a:cubicBezTo>
                  <a:pt x="47717" y="0"/>
                  <a:pt x="86400" y="38683"/>
                  <a:pt x="86400" y="86400"/>
                </a:cubicBezTo>
                <a:lnTo>
                  <a:pt x="86400" y="460800"/>
                </a:lnTo>
                <a:cubicBezTo>
                  <a:pt x="86400" y="524422"/>
                  <a:pt x="137977" y="576000"/>
                  <a:pt x="201600" y="576000"/>
                </a:cubicBezTo>
                <a:lnTo>
                  <a:pt x="2188800" y="576000"/>
                </a:lnTo>
                <a:cubicBezTo>
                  <a:pt x="2252422" y="576000"/>
                  <a:pt x="2304000" y="524422"/>
                  <a:pt x="2304000" y="460800"/>
                </a:cubicBezTo>
                <a:lnTo>
                  <a:pt x="2304000" y="86400"/>
                </a:lnTo>
                <a:cubicBezTo>
                  <a:pt x="2304000" y="38683"/>
                  <a:pt x="2342681" y="0"/>
                  <a:pt x="239040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2879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8998900" y="1888918"/>
            <a:ext cx="1803400" cy="30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027941" y="2590597"/>
            <a:ext cx="2520000" cy="25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清理计算机主机时，需要准备螺丝刀、吸尘器、刷子等工具，先断电并打开机箱。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4833421" y="2590597"/>
            <a:ext cx="2520000" cy="25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使用吸尘器和刷子清理机箱内的灰尘，注意不要触碰硬件接口，清理风扇和散热器时要小心操作。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638900" y="2590597"/>
            <a:ext cx="2520000" cy="25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清洁完成后，检查硬件是否安装牢固，确保机箱内空气流通顺畅，有助于硬件散热。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如何清理计算机主机？</a:t>
            </a:r>
            <a:endParaRPr kumimoji="1" lang="zh-CN" altLang="en-US"/>
          </a:p>
        </p:txBody>
      </p: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4355065" y="3696599"/>
            <a:ext cx="599135" cy="599135"/>
          </a:xfrm>
          <a:prstGeom prst="ellipse">
            <a:avLst/>
          </a:prstGeom>
          <a:gradFill>
            <a:gsLst>
              <a:gs pos="0">
                <a:schemeClr val="accent2"/>
              </a:gs>
              <a:gs pos="55000">
                <a:schemeClr val="accent2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538123" y="3677207"/>
            <a:ext cx="2700503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gradFill>
                  <a:gsLst>
                    <a:gs pos="0">
                      <a:srgbClr val="CBEDFF">
                        <a:alpha val="100000"/>
                      </a:srgbClr>
                    </a:gs>
                    <a:gs pos="55000">
                      <a:srgbClr val="00A4FB">
                        <a:alpha val="100000"/>
                      </a:srgbClr>
                    </a:gs>
                  </a:gsLst>
                  <a:lin ang="5400000" scaled="0"/>
                </a:gra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538123" y="4098477"/>
            <a:ext cx="2704915" cy="2035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使用Partition Magic（PQ）软件可以查看硬盘分区情况，包括分区大小、文件系统格式等信息。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34496" y="3696599"/>
            <a:ext cx="599135" cy="59913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5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067491" y="3829594"/>
            <a:ext cx="333144" cy="33314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958692" y="3677207"/>
            <a:ext cx="2691474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gradFill>
                  <a:gsLst>
                    <a:gs pos="0">
                      <a:srgbClr val="01A8EB">
                        <a:alpha val="100000"/>
                      </a:srgbClr>
                    </a:gs>
                    <a:gs pos="55000">
                      <a:srgbClr val="01A8EB">
                        <a:alpha val="100000"/>
                      </a:srgbClr>
                    </a:gs>
                  </a:gsLst>
                  <a:lin ang="5400000" scaled="0"/>
                </a:gra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958691" y="4098477"/>
            <a:ext cx="2695871" cy="2035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调整分区时，可以创建新分区、调整分区大小、合并分区等，根据实际需求进行操作。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495518" y="3830713"/>
            <a:ext cx="318229" cy="33090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8444295" y="3677207"/>
            <a:ext cx="2700503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gradFill>
                  <a:gsLst>
                    <a:gs pos="0">
                      <a:srgbClr val="CBEDFF">
                        <a:alpha val="100000"/>
                      </a:srgbClr>
                    </a:gs>
                    <a:gs pos="55000">
                      <a:srgbClr val="00A4FB">
                        <a:alpha val="100000"/>
                      </a:srgbClr>
                    </a:gs>
                  </a:gsLst>
                  <a:lin ang="5400000" scaled="0"/>
                </a:gra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8444295" y="4098477"/>
            <a:ext cx="2704915" cy="2035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在调整分区过程中，要注意备份重要数据，避免数据丢失，调整完成后要检查分区是否正常。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7840668" y="3696599"/>
            <a:ext cx="599135" cy="599135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5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7973663" y="3829594"/>
            <a:ext cx="333144" cy="33314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5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981630" y="1137863"/>
            <a:ext cx="4926583" cy="2230136"/>
          </a:xfrm>
          <a:custGeom>
            <a:avLst/>
            <a:gdLst/>
            <a:rect l="l" t="t" r="r" b="b"/>
            <a:pathLst>
              <a:path w="4927600" h="2235200">
                <a:moveTo>
                  <a:pt x="0" y="371697"/>
                </a:moveTo>
                <a:cubicBezTo>
                  <a:pt x="0" y="166414"/>
                  <a:pt x="166414" y="0"/>
                  <a:pt x="371697" y="0"/>
                </a:cubicBezTo>
                <a:lnTo>
                  <a:pt x="4554886" y="0"/>
                </a:lnTo>
                <a:cubicBezTo>
                  <a:pt x="4760169" y="0"/>
                  <a:pt x="4926583" y="166414"/>
                  <a:pt x="4926583" y="371697"/>
                </a:cubicBezTo>
                <a:lnTo>
                  <a:pt x="4926583" y="1858439"/>
                </a:lnTo>
                <a:cubicBezTo>
                  <a:pt x="4926583" y="2063722"/>
                  <a:pt x="4760169" y="2230136"/>
                  <a:pt x="4554886" y="2230136"/>
                </a:cubicBezTo>
                <a:lnTo>
                  <a:pt x="371697" y="2230136"/>
                </a:lnTo>
                <a:cubicBezTo>
                  <a:pt x="166414" y="2230136"/>
                  <a:pt x="0" y="2063722"/>
                  <a:pt x="0" y="1858439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6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6280721" y="1137863"/>
            <a:ext cx="4926583" cy="2230136"/>
          </a:xfrm>
          <a:custGeom>
            <a:avLst/>
            <a:gdLst/>
            <a:rect l="l" t="t" r="r" b="b"/>
            <a:pathLst>
              <a:path w="4927600" h="2235200">
                <a:moveTo>
                  <a:pt x="0" y="371697"/>
                </a:moveTo>
                <a:cubicBezTo>
                  <a:pt x="0" y="166414"/>
                  <a:pt x="166414" y="0"/>
                  <a:pt x="371697" y="0"/>
                </a:cubicBezTo>
                <a:lnTo>
                  <a:pt x="4554886" y="0"/>
                </a:lnTo>
                <a:cubicBezTo>
                  <a:pt x="4760169" y="0"/>
                  <a:pt x="4926583" y="166414"/>
                  <a:pt x="4926583" y="371697"/>
                </a:cubicBezTo>
                <a:lnTo>
                  <a:pt x="4926583" y="1858439"/>
                </a:lnTo>
                <a:cubicBezTo>
                  <a:pt x="4926583" y="2063722"/>
                  <a:pt x="4760169" y="2230136"/>
                  <a:pt x="4554886" y="2230136"/>
                </a:cubicBezTo>
                <a:lnTo>
                  <a:pt x="371697" y="2230136"/>
                </a:lnTo>
                <a:cubicBezTo>
                  <a:pt x="166414" y="2230136"/>
                  <a:pt x="0" y="2063722"/>
                  <a:pt x="0" y="1858439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7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使用PQ查看硬盘分区情况并进行调整</a:t>
            </a:r>
            <a:endParaRPr kumimoji="1" lang="zh-CN" altLang="en-US"/>
          </a:p>
        </p:txBody>
      </p:sp>
    </p:spTree>
  </p:cSld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73100" y="1493943"/>
            <a:ext cx="5299075" cy="2047451"/>
          </a:xfrm>
          <a:prstGeom prst="roundRect">
            <a:avLst>
              <a:gd name="adj" fmla="val 9793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lumMod val="75000"/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925854" y="2126564"/>
            <a:ext cx="4913875" cy="13424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使用Ghost软件可以将硬盘主分区进行备份，制作镜像文件，便于数据恢复。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25854" y="1493944"/>
            <a:ext cx="4179118" cy="6326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5321147" y="1792056"/>
            <a:ext cx="278484" cy="301665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6205538" y="1493943"/>
            <a:ext cx="5299075" cy="2047451"/>
          </a:xfrm>
          <a:prstGeom prst="roundRect">
            <a:avLst>
              <a:gd name="adj" fmla="val 9793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lumMod val="75000"/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1">
            <a:off x="6276069" y="3495675"/>
            <a:ext cx="5158012" cy="45719"/>
          </a:xfrm>
          <a:custGeom>
            <a:avLst/>
            <a:gdLst>
              <a:gd name="connsiteX0" fmla="*/ 0 w 5158012"/>
              <a:gd name="connsiteY0" fmla="*/ 45719 h 45719"/>
              <a:gd name="connsiteX1" fmla="*/ 5153535 w 5158012"/>
              <a:gd name="connsiteY1" fmla="*/ 45719 h 45719"/>
              <a:gd name="connsiteX2" fmla="*/ 5158012 w 5158012"/>
              <a:gd name="connsiteY2" fmla="*/ 41242 h 45719"/>
              <a:gd name="connsiteX3" fmla="*/ 5158012 w 5158012"/>
              <a:gd name="connsiteY3" fmla="*/ 36103 h 45719"/>
              <a:gd name="connsiteX4" fmla="*/ 5125492 w 5158012"/>
              <a:gd name="connsiteY4" fmla="*/ 14177 h 45719"/>
              <a:gd name="connsiteX5" fmla="*/ 5055271 w 5158012"/>
              <a:gd name="connsiteY5" fmla="*/ 0 h 45719"/>
              <a:gd name="connsiteX6" fmla="*/ 117004 w 5158012"/>
              <a:gd name="connsiteY6" fmla="*/ 0 h 45719"/>
              <a:gd name="connsiteX7" fmla="*/ 46783 w 5158012"/>
              <a:gd name="connsiteY7" fmla="*/ 14177 h 45719"/>
            </a:gdLst>
            <a:rect l="l" t="t" r="r" b="b"/>
            <a:pathLst>
              <a:path w="5158012" h="45719">
                <a:moveTo>
                  <a:pt x="0" y="45719"/>
                </a:moveTo>
                <a:lnTo>
                  <a:pt x="5153535" y="45719"/>
                </a:lnTo>
                <a:cubicBezTo>
                  <a:pt x="5156008" y="45719"/>
                  <a:pt x="5158012" y="43715"/>
                  <a:pt x="5158012" y="41242"/>
                </a:cubicBezTo>
                <a:lnTo>
                  <a:pt x="5158012" y="36103"/>
                </a:lnTo>
                <a:lnTo>
                  <a:pt x="5125492" y="14177"/>
                </a:lnTo>
                <a:cubicBezTo>
                  <a:pt x="5103909" y="5048"/>
                  <a:pt x="5080179" y="0"/>
                  <a:pt x="5055271" y="0"/>
                </a:cubicBezTo>
                <a:lnTo>
                  <a:pt x="117004" y="0"/>
                </a:lnTo>
                <a:cubicBezTo>
                  <a:pt x="92096" y="0"/>
                  <a:pt x="68366" y="5048"/>
                  <a:pt x="46783" y="14177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  <a:effectLst>
            <a:outerShdw dist="0" blurRad="190500" dir="0" sx="105000" sy="105000" kx="0" ky="0" algn="ctr" rotWithShape="0">
              <a:schemeClr val="accent2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0860002" y="1792056"/>
            <a:ext cx="311722" cy="301665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520205" y="2126563"/>
            <a:ext cx="4913875" cy="1317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备份时要选择正确的源分区和目标镜像文件路径，注意镜像文件的压缩方式和大小。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520205" y="1493944"/>
            <a:ext cx="4179118" cy="6326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73100" y="3922800"/>
            <a:ext cx="10856307" cy="2047451"/>
          </a:xfrm>
          <a:prstGeom prst="roundRect">
            <a:avLst>
              <a:gd name="adj" fmla="val 979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987767" y="4555421"/>
            <a:ext cx="10275269" cy="133527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备份完成后，要检查镜像文件是否完整，可以通过Ghost软件的校验功能进行检查。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987766" y="3915595"/>
            <a:ext cx="8738839" cy="6326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0883789" y="4213707"/>
            <a:ext cx="264148" cy="301665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1">
            <a:off x="687387" y="3495675"/>
            <a:ext cx="5158012" cy="45719"/>
          </a:xfrm>
          <a:custGeom>
            <a:avLst/>
            <a:gdLst>
              <a:gd name="connsiteX0" fmla="*/ 0 w 5158012"/>
              <a:gd name="connsiteY0" fmla="*/ 45719 h 45719"/>
              <a:gd name="connsiteX1" fmla="*/ 5153535 w 5158012"/>
              <a:gd name="connsiteY1" fmla="*/ 45719 h 45719"/>
              <a:gd name="connsiteX2" fmla="*/ 5158012 w 5158012"/>
              <a:gd name="connsiteY2" fmla="*/ 41242 h 45719"/>
              <a:gd name="connsiteX3" fmla="*/ 5158012 w 5158012"/>
              <a:gd name="connsiteY3" fmla="*/ 36103 h 45719"/>
              <a:gd name="connsiteX4" fmla="*/ 5125492 w 5158012"/>
              <a:gd name="connsiteY4" fmla="*/ 14177 h 45719"/>
              <a:gd name="connsiteX5" fmla="*/ 5055271 w 5158012"/>
              <a:gd name="connsiteY5" fmla="*/ 0 h 45719"/>
              <a:gd name="connsiteX6" fmla="*/ 117004 w 5158012"/>
              <a:gd name="connsiteY6" fmla="*/ 0 h 45719"/>
              <a:gd name="connsiteX7" fmla="*/ 46783 w 5158012"/>
              <a:gd name="connsiteY7" fmla="*/ 14177 h 45719"/>
            </a:gdLst>
            <a:rect l="l" t="t" r="r" b="b"/>
            <a:pathLst>
              <a:path w="5158012" h="45719">
                <a:moveTo>
                  <a:pt x="0" y="45719"/>
                </a:moveTo>
                <a:lnTo>
                  <a:pt x="5153535" y="45719"/>
                </a:lnTo>
                <a:cubicBezTo>
                  <a:pt x="5156008" y="45719"/>
                  <a:pt x="5158012" y="43715"/>
                  <a:pt x="5158012" y="41242"/>
                </a:cubicBezTo>
                <a:lnTo>
                  <a:pt x="5158012" y="36103"/>
                </a:lnTo>
                <a:lnTo>
                  <a:pt x="5125492" y="14177"/>
                </a:lnTo>
                <a:cubicBezTo>
                  <a:pt x="5103909" y="5048"/>
                  <a:pt x="5080179" y="0"/>
                  <a:pt x="5055271" y="0"/>
                </a:cubicBezTo>
                <a:lnTo>
                  <a:pt x="117004" y="0"/>
                </a:lnTo>
                <a:cubicBezTo>
                  <a:pt x="92096" y="0"/>
                  <a:pt x="68366" y="5048"/>
                  <a:pt x="46783" y="14177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  <a:effectLst>
            <a:outerShdw dist="0" blurRad="190500" dir="0" sx="105000" sy="105000" kx="0" ky="0" algn="ctr" rotWithShape="0">
              <a:schemeClr val="accent2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使用Ghost将硬盘主分区备份</a:t>
            </a:r>
            <a:endParaRPr kumimoji="1" lang="zh-CN" altLang="en-US"/>
          </a:p>
        </p:txBody>
      </p:sp>
    </p:spTree>
  </p:cSld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193" y="1191470"/>
            <a:ext cx="3973961" cy="673543"/>
          </a:xfrm>
          <a:prstGeom prst="rightArrow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65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 </a:t>
            </a: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-325225" y="1212002"/>
            <a:ext cx="1287151" cy="489952"/>
          </a:xfrm>
          <a:custGeom>
            <a:avLst/>
            <a:gdLst>
              <a:gd name="connsiteX0" fmla="*/ 0 w 1346653"/>
              <a:gd name="connsiteY0" fmla="*/ 0 h 527539"/>
              <a:gd name="connsiteX1" fmla="*/ 1346653 w 1346653"/>
              <a:gd name="connsiteY1" fmla="*/ 160774 h 527539"/>
              <a:gd name="connsiteX2" fmla="*/ 1346653 w 1346653"/>
              <a:gd name="connsiteY2" fmla="*/ 527539 h 527539"/>
              <a:gd name="connsiteX3" fmla="*/ 15073 w 1346653"/>
              <a:gd name="connsiteY3" fmla="*/ 527539 h 527539"/>
              <a:gd name="connsiteX4" fmla="*/ 0 w 1346653"/>
              <a:gd name="connsiteY4" fmla="*/ 0 h 527539"/>
            </a:gdLst>
            <a:rect l="l" t="t" r="r" b="b"/>
            <a:pathLst>
              <a:path w="1346653" h="527539">
                <a:moveTo>
                  <a:pt x="0" y="0"/>
                </a:moveTo>
                <a:lnTo>
                  <a:pt x="1346653" y="160774"/>
                </a:lnTo>
                <a:lnTo>
                  <a:pt x="1346653" y="527539"/>
                </a:lnTo>
                <a:lnTo>
                  <a:pt x="15073" y="52753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138562" y="1012510"/>
            <a:ext cx="6380338" cy="10314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优化系统的方法包括清理系统垃圾、优化系统设置、更新驱动程序等。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61927" y="2448045"/>
            <a:ext cx="3163506" cy="673543"/>
          </a:xfrm>
          <a:prstGeom prst="rightArrow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65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 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353725" y="2554005"/>
            <a:ext cx="1315651" cy="397643"/>
          </a:xfrm>
          <a:custGeom>
            <a:avLst/>
            <a:gdLst>
              <a:gd name="connsiteX0" fmla="*/ 0 w 1376470"/>
              <a:gd name="connsiteY0" fmla="*/ 0 h 428148"/>
              <a:gd name="connsiteX1" fmla="*/ 1376470 w 1376470"/>
              <a:gd name="connsiteY1" fmla="*/ 61383 h 428148"/>
              <a:gd name="connsiteX2" fmla="*/ 1376470 w 1376470"/>
              <a:gd name="connsiteY2" fmla="*/ 428148 h 428148"/>
              <a:gd name="connsiteX3" fmla="*/ 44890 w 1376470"/>
              <a:gd name="connsiteY3" fmla="*/ 428148 h 428148"/>
              <a:gd name="connsiteX4" fmla="*/ 0 w 1376470"/>
              <a:gd name="connsiteY4" fmla="*/ 0 h 428148"/>
            </a:gdLst>
            <a:rect l="l" t="t" r="r" b="b"/>
            <a:pathLst>
              <a:path w="1376470" h="428148">
                <a:moveTo>
                  <a:pt x="0" y="0"/>
                </a:moveTo>
                <a:lnTo>
                  <a:pt x="1376470" y="61383"/>
                </a:lnTo>
                <a:lnTo>
                  <a:pt x="1376470" y="428148"/>
                </a:lnTo>
                <a:lnTo>
                  <a:pt x="44890" y="42814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308390" y="2214517"/>
            <a:ext cx="7210509" cy="114059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使用系统自带的磁盘清理工具或第三方软件清理系统垃圾，释放磁盘空间。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961927" y="3750243"/>
            <a:ext cx="2185310" cy="673543"/>
          </a:xfrm>
          <a:prstGeom prst="rightArrow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65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 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-243587" y="3918720"/>
            <a:ext cx="1205513" cy="343238"/>
          </a:xfrm>
          <a:prstGeom prst="rect">
            <a:avLst/>
          </a:prstGeom>
          <a:gradFill>
            <a:gsLst>
              <a:gs pos="9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3316979" y="3529673"/>
            <a:ext cx="8201921" cy="1114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优化系统设置，如调整虚拟内存大小、关闭不必要的启动项等，提高系统运行效率。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961926" y="5065887"/>
            <a:ext cx="3346464" cy="673543"/>
          </a:xfrm>
          <a:prstGeom prst="rightArrow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65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 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1">
            <a:off x="-353725" y="5224943"/>
            <a:ext cx="1315651" cy="397643"/>
          </a:xfrm>
          <a:custGeom>
            <a:avLst/>
            <a:gdLst>
              <a:gd name="connsiteX0" fmla="*/ 0 w 1376470"/>
              <a:gd name="connsiteY0" fmla="*/ 0 h 428148"/>
              <a:gd name="connsiteX1" fmla="*/ 1376470 w 1376470"/>
              <a:gd name="connsiteY1" fmla="*/ 61383 h 428148"/>
              <a:gd name="connsiteX2" fmla="*/ 1376470 w 1376470"/>
              <a:gd name="connsiteY2" fmla="*/ 428148 h 428148"/>
              <a:gd name="connsiteX3" fmla="*/ 44890 w 1376470"/>
              <a:gd name="connsiteY3" fmla="*/ 428148 h 428148"/>
              <a:gd name="connsiteX4" fmla="*/ 0 w 1376470"/>
              <a:gd name="connsiteY4" fmla="*/ 0 h 428148"/>
            </a:gdLst>
            <a:rect l="l" t="t" r="r" b="b"/>
            <a:pathLst>
              <a:path w="1376470" h="428148">
                <a:moveTo>
                  <a:pt x="0" y="0"/>
                </a:moveTo>
                <a:lnTo>
                  <a:pt x="1376470" y="61383"/>
                </a:lnTo>
                <a:lnTo>
                  <a:pt x="1376470" y="428148"/>
                </a:lnTo>
                <a:lnTo>
                  <a:pt x="44890" y="42814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609839" y="4888769"/>
            <a:ext cx="6909061" cy="10277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定期更新驱动程序，确保硬件设备正常工作，发挥最佳性能。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简述优化系统的方法</a:t>
            </a:r>
            <a:endParaRPr kumimoji="1" lang="zh-CN" altLang="en-US"/>
          </a:p>
        </p:txBody>
      </p:sp>
    </p:spTree>
  </p:cSld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0" y="2590492"/>
            <a:ext cx="7569843" cy="2110476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660400" y="1758773"/>
            <a:ext cx="10858500" cy="3599727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254000" dir="0" sx="100000" sy="100000" kx="0" ky="0" algn="tl" rotWithShape="0">
              <a:schemeClr val="accent1">
                <a:lumMod val="7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16237" r="0" b="16237"/>
          <a:stretch>
            <a:fillRect/>
          </a:stretch>
        </p:blipFill>
        <p:spPr>
          <a:xfrm rot="0" flipH="0" flipV="0">
            <a:off x="5398936" y="4281442"/>
            <a:ext cx="6808358" cy="2576557"/>
          </a:xfrm>
          <a:custGeom>
            <a:avLst/>
            <a:gdLst/>
            <a:rect l="l" t="t" r="r" b="b"/>
            <a:pathLst>
              <a:path w="6808358" h="2576557">
                <a:moveTo>
                  <a:pt x="0" y="0"/>
                </a:moveTo>
                <a:lnTo>
                  <a:pt x="6808358" y="0"/>
                </a:lnTo>
                <a:lnTo>
                  <a:pt x="6808358" y="2576557"/>
                </a:lnTo>
                <a:lnTo>
                  <a:pt x="0" y="257655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" name="标题 1"/>
          <p:cNvSpPr txBox="1"/>
          <p:nvPr/>
        </p:nvSpPr>
        <p:spPr>
          <a:xfrm rot="0" flipH="0" flipV="0">
            <a:off x="1046651" y="4911586"/>
            <a:ext cx="141768" cy="141768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250503" y="4911586"/>
            <a:ext cx="141768" cy="141768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454355" y="4911586"/>
            <a:ext cx="141768" cy="14176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047568" y="2029968"/>
            <a:ext cx="3060000" cy="36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PART 01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047568" y="2447482"/>
            <a:ext cx="3060000" cy="15069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使用U盘制作系统后，可以通过Ghost软件将系统备份到U盘或其他存储设备中。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559650" y="2029968"/>
            <a:ext cx="3060000" cy="36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PART 02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559650" y="2447482"/>
            <a:ext cx="3060000" cy="15069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重装系统时，使用U盘启动计算机，进入Ghost软件界面，选择恢复镜像文件到硬盘主分区。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071732" y="2029968"/>
            <a:ext cx="3060000" cy="36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PART 03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071732" y="2447482"/>
            <a:ext cx="3060000" cy="15069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恢复完成后，检查系统是否能够正常启动和运行，确保数据完整性和系统稳定性。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使用U盘制作系统后，如何备份和重装系统？</a:t>
            </a:r>
            <a:endParaRPr kumimoji="1" lang="zh-CN" altLang="en-US"/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计算机系统日常维护概述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</p:spTree>
  </p:cSld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结束语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07</a:t>
            </a:r>
            <a:endParaRPr kumimoji="1" lang="zh-CN" altLang="en-US"/>
          </a:p>
        </p:txBody>
      </p:sp>
    </p:spTree>
  </p:cSld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26130" r="0" b="26130"/>
          <a:stretch>
            <a:fillRect/>
          </a:stretch>
        </p:blipFill>
        <p:spPr>
          <a:xfrm rot="10800000" flipH="0" flipV="0">
            <a:off x="660400" y="1483608"/>
            <a:ext cx="10919460" cy="291670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1" flipV="1">
            <a:off x="0" y="1421412"/>
            <a:ext cx="11369040" cy="2978898"/>
          </a:xfrm>
          <a:prstGeom prst="rect">
            <a:avLst/>
          </a:prstGeom>
          <a:gradFill>
            <a:gsLst>
              <a:gs pos="1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60400" y="4193600"/>
            <a:ext cx="396240" cy="396240"/>
          </a:xfrm>
          <a:prstGeom prst="ellipse">
            <a:avLst/>
          </a:prstGeom>
          <a:solidFill>
            <a:schemeClr val="accent1">
              <a:alpha val="4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3500000" flipH="0" flipV="0">
            <a:off x="765787" y="4325630"/>
            <a:ext cx="156256" cy="156256"/>
          </a:xfrm>
          <a:prstGeom prst="corner">
            <a:avLst>
              <a:gd name="adj1" fmla="val 23334"/>
              <a:gd name="adj2" fmla="val 23889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7" name="标题 1"/>
          <p:cNvCxnSpPr/>
          <p:nvPr/>
        </p:nvCxnSpPr>
        <p:spPr>
          <a:xfrm rot="0" flipH="1" flipV="0">
            <a:off x="-518160" y="4384072"/>
            <a:ext cx="929640" cy="0"/>
          </a:xfrm>
          <a:prstGeom prst="line">
            <a:avLst/>
          </a:prstGeom>
          <a:noFill/>
          <a:ln w="15875" cap="sq">
            <a:solidFill>
              <a:schemeClr val="accent1"/>
            </a:solidFill>
            <a:miter/>
          </a:ln>
        </p:spPr>
      </p:cxnSp>
      <p:cxnSp>
        <p:nvCxnSpPr>
          <p:cNvPr id="8" name="标题 1"/>
          <p:cNvCxnSpPr/>
          <p:nvPr/>
        </p:nvCxnSpPr>
        <p:spPr>
          <a:xfrm rot="0" flipH="1" flipV="0">
            <a:off x="1238491" y="4384072"/>
            <a:ext cx="10953509" cy="0"/>
          </a:xfrm>
          <a:prstGeom prst="line">
            <a:avLst/>
          </a:prstGeom>
          <a:noFill/>
          <a:ln w="15875" cap="sq">
            <a:solidFill>
              <a:schemeClr val="accent1"/>
            </a:solidFill>
            <a:miter/>
          </a:ln>
        </p:spPr>
      </p:cxnSp>
      <p:sp>
        <p:nvSpPr>
          <p:cNvPr id="9" name="标题 1"/>
          <p:cNvSpPr txBox="1"/>
          <p:nvPr/>
        </p:nvSpPr>
        <p:spPr>
          <a:xfrm rot="0" flipH="0" flipV="0">
            <a:off x="660399" y="4805681"/>
            <a:ext cx="10858501" cy="14300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感谢同学们的关注与学习，希望大家通过本课程的学习，能够更好地理解和掌握计算机系统的日常维护方法。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感谢语</a:t>
            </a:r>
            <a:endParaRPr kumimoji="1" lang="zh-CN" altLang="en-US"/>
          </a:p>
        </p:txBody>
      </p:sp>
    </p:spTree>
  </p:cSld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0" y="4574574"/>
            <a:ext cx="10858500" cy="1253729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希望同学们能够通过本课程的学习，轻松掌握计算机系统的日常维护方法，确保计算机系统的稳定和高效运行，开启精彩的计算机探索之旅，不断提高自己的计算机应用能力和实践操作能力。</a:t>
            </a:r>
            <a:endParaRPr kumimoji="1" lang="zh-CN" altLang="en-US"/>
          </a:p>
        </p:txBody>
      </p:sp>
      <p:cxnSp>
        <p:nvCxnSpPr>
          <p:cNvPr id="4" name="标题 1"/>
          <p:cNvCxnSpPr/>
          <p:nvPr/>
        </p:nvCxnSpPr>
        <p:spPr>
          <a:xfrm rot="0" flipH="0" flipV="0">
            <a:off x="660400" y="4381186"/>
            <a:ext cx="815340" cy="0"/>
          </a:xfrm>
          <a:prstGeom prst="line">
            <a:avLst/>
          </a:prstGeom>
          <a:noFill/>
          <a:ln w="12700" cap="sq">
            <a:solidFill>
              <a:schemeClr val="tx1">
                <a:lumMod val="75000"/>
                <a:lumOff val="25000"/>
              </a:schemeClr>
            </a:solidFill>
            <a:miter/>
          </a:ln>
        </p:spPr>
      </p:cxnSp>
      <p:pic>
        <p:nvPicPr>
          <p:cNvPr id="5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35" t="44656" r="315" b="14311"/>
          <a:stretch>
            <a:fillRect/>
          </a:stretch>
        </p:blipFill>
        <p:spPr>
          <a:xfrm rot="0" flipH="0" flipV="0">
            <a:off x="673100" y="1537825"/>
            <a:ext cx="10845800" cy="2520000"/>
          </a:xfrm>
          <a:custGeom>
            <a:avLst/>
            <a:gdLst/>
            <a:rect l="l" t="t" r="r" b="b"/>
            <a:pathLst>
              <a:path w="10845800" h="2520000">
                <a:moveTo>
                  <a:pt x="0" y="0"/>
                </a:moveTo>
                <a:lnTo>
                  <a:pt x="10845800" y="0"/>
                </a:lnTo>
                <a:lnTo>
                  <a:pt x="10845800" y="2520000"/>
                </a:lnTo>
                <a:lnTo>
                  <a:pt x="0" y="2520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鼓励语</a:t>
            </a:r>
            <a:endParaRPr kumimoji="1" lang="zh-CN" altLang="en-US"/>
          </a:p>
        </p:txBody>
      </p:sp>
    </p:spTree>
  </p:cSld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谢谢大家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8155" t="3275" r="34948" b="3275"/>
          <a:stretch>
            <a:fillRect/>
          </a:stretch>
        </p:blipFill>
        <p:spPr>
          <a:xfrm rot="0" flipH="0" flipV="0">
            <a:off x="8723541" y="2017485"/>
            <a:ext cx="2808059" cy="6503455"/>
          </a:xfrm>
          <a:custGeom>
            <a:avLst/>
            <a:gdLst/>
            <a:rect l="l" t="t" r="r" b="b"/>
            <a:pathLst>
              <a:path w="2808059" h="6503455">
                <a:moveTo>
                  <a:pt x="0" y="0"/>
                </a:moveTo>
                <a:lnTo>
                  <a:pt x="2808059" y="0"/>
                </a:lnTo>
                <a:lnTo>
                  <a:pt x="2808059" y="6503455"/>
                </a:lnTo>
                <a:lnTo>
                  <a:pt x="0" y="650345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1" flipV="0">
            <a:off x="8757115" y="0"/>
            <a:ext cx="1576470" cy="1801646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60400" y="2324099"/>
            <a:ext cx="3124200" cy="3035301"/>
          </a:xfrm>
          <a:prstGeom prst="rect">
            <a:avLst/>
          </a:prstGeom>
          <a:solidFill>
            <a:schemeClr val="bg1"/>
          </a:solidFill>
          <a:ln w="3175" cap="sq">
            <a:solidFill>
              <a:schemeClr val="accent1"/>
            </a:solidFill>
          </a:ln>
          <a:effectLst>
            <a:outerShdw dist="0" blurRad="190500" dir="0" sx="101000" sy="101000" kx="0" ky="0" algn="ctr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00600" y="2950088"/>
            <a:ext cx="2520000" cy="224052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计算机系统的日常维护是确保其稳定、高效运行的关键环节，直接影响其工作状态和使用寿命。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086700" y="2324099"/>
            <a:ext cx="3124200" cy="3035301"/>
          </a:xfrm>
          <a:prstGeom prst="rect">
            <a:avLst/>
          </a:prstGeom>
          <a:solidFill>
            <a:schemeClr val="bg1"/>
          </a:solidFill>
          <a:ln w="3175" cap="sq">
            <a:solidFill>
              <a:schemeClr val="accent1"/>
            </a:solidFill>
          </a:ln>
          <a:effectLst>
            <a:outerShdw dist="0" blurRad="190500" dir="0" sx="101000" sy="101000" kx="0" ky="0" algn="ctr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426900" y="2950088"/>
            <a:ext cx="2520000" cy="224052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合理的维护可以预防故障的发生，减少维修成本和时间，提高工作效率和数据安全性。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475774" y="2324099"/>
            <a:ext cx="3124200" cy="3035301"/>
          </a:xfrm>
          <a:prstGeom prst="rect">
            <a:avLst/>
          </a:prstGeom>
          <a:solidFill>
            <a:schemeClr val="bg1"/>
          </a:solidFill>
          <a:ln w="3175" cap="sq">
            <a:solidFill>
              <a:schemeClr val="accent1"/>
            </a:solidFill>
          </a:ln>
          <a:effectLst>
            <a:outerShdw dist="0" blurRad="190500" dir="0" sx="101000" sy="101000" kx="0" ky="0" algn="ctr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815974" y="2950088"/>
            <a:ext cx="2520000" cy="224052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定期维护有助于及时发现潜在问题，提前采取措施，避免问题恶化导致系统崩溃或数据丢失。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000600" y="2416688"/>
            <a:ext cx="2520000" cy="43712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429600" y="2416688"/>
            <a:ext cx="2520000" cy="43712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02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7820500" y="2416688"/>
            <a:ext cx="2520000" cy="43712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03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维护的重要性</a:t>
            </a:r>
            <a:endParaRPr kumimoji="1" lang="zh-CN" altLang="en-US"/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546596" y="1518463"/>
            <a:ext cx="5400000" cy="12637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计算机系统的日常维护包括硬件维护和软件维护两个方面，两者相辅相成，缺一不可。</a:t>
            </a: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546596" y="3001210"/>
            <a:ext cx="5400000" cy="12637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硬件维护主要涉及硬件设备的清洁、保养、检查和更换等，以确保硬件设备的正常运行。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546596" y="4482182"/>
            <a:ext cx="5400000" cy="12637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软件维护则包括系统更新、软件安装与卸载、病毒防护、数据备份与恢复等，以保障软件系统的稳定性和安全性。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413852" y="4229630"/>
            <a:ext cx="216000" cy="173810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1094508" y="1327171"/>
            <a:ext cx="437092" cy="252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bg1"/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60400" y="1518463"/>
            <a:ext cx="720000" cy="720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40400" y="1698462"/>
            <a:ext cx="360001" cy="3600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60400" y="3001212"/>
            <a:ext cx="720000" cy="720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840400" y="3194701"/>
            <a:ext cx="360000" cy="333023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60400" y="4482186"/>
            <a:ext cx="720000" cy="720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58400" y="4680185"/>
            <a:ext cx="324000" cy="32400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8032000" y="939800"/>
            <a:ext cx="2900241" cy="4800600"/>
          </a:xfrm>
          <a:prstGeom prst="rect">
            <a:avLst/>
          </a:prstGeom>
        </p:spPr>
      </p:pic>
      <p:sp>
        <p:nvSpPr>
          <p:cNvPr id="15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维护的内容</a:t>
            </a:r>
            <a:endParaRPr kumimoji="1" lang="zh-CN" altLang="en-US"/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878571" y="1164809"/>
            <a:ext cx="5038567" cy="2423145"/>
          </a:xfrm>
          <a:prstGeom prst="rect">
            <a:avLst/>
          </a:prstGeom>
          <a:solidFill>
            <a:schemeClr val="bg1"/>
          </a:solidFill>
          <a:ln w="19050" cap="flat">
            <a:solidFill>
              <a:schemeClr val="accent1"/>
            </a:solidFill>
            <a:miter/>
          </a:ln>
          <a:effectLst>
            <a:outerShdw dist="317500" blurRad="381000" dir="2700000" sx="100000" sy="100000" kx="0" ky="0" algn="tl" rotWithShape="0">
              <a:schemeClr val="tx1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015634" y="1289735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649855" y="1287856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15634" y="3361178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649855" y="3361178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202368" y="1192606"/>
            <a:ext cx="3923270" cy="6147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237100" y="1992229"/>
            <a:ext cx="4412755" cy="12655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根据计算机的使用频率和环境，制定合理的维护周期，一般建议每月进行一次全面维护。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292473" y="1164809"/>
            <a:ext cx="5038567" cy="2423145"/>
          </a:xfrm>
          <a:prstGeom prst="rect">
            <a:avLst/>
          </a:prstGeom>
          <a:solidFill>
            <a:schemeClr val="bg1"/>
          </a:solidFill>
          <a:ln w="19050" cap="flat">
            <a:solidFill>
              <a:schemeClr val="accent1"/>
            </a:solidFill>
            <a:miter/>
          </a:ln>
          <a:effectLst>
            <a:outerShdw dist="317500" blurRad="381000" dir="2700000" sx="100000" sy="100000" kx="0" ky="0" algn="tl" rotWithShape="0">
              <a:schemeClr val="tx1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447147" y="1289735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1081368" y="1287856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6447147" y="3361178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1081368" y="3361178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6633881" y="1192606"/>
            <a:ext cx="3923270" cy="6147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6668613" y="1992229"/>
            <a:ext cx="4412755" cy="12655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对于使用频繁或处于恶劣环境中的计算机，应适当缩短维护周期，增加维护次数。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0559361" y="1428755"/>
            <a:ext cx="432481" cy="378631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114796" y="1428755"/>
            <a:ext cx="378631" cy="378631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1">
            <a:off x="1246562" y="1920668"/>
            <a:ext cx="4236594" cy="10800"/>
          </a:xfrm>
          <a:custGeom>
            <a:avLst/>
            <a:gdLst>
              <a:gd name="connsiteX0" fmla="*/ 4128594 w 4236594"/>
              <a:gd name="connsiteY0" fmla="*/ 10800 h 10800"/>
              <a:gd name="connsiteX1" fmla="*/ 4236594 w 4236594"/>
              <a:gd name="connsiteY1" fmla="*/ 10800 h 10800"/>
              <a:gd name="connsiteX2" fmla="*/ 4236594 w 4236594"/>
              <a:gd name="connsiteY2" fmla="*/ 0 h 10800"/>
              <a:gd name="connsiteX3" fmla="*/ 4128594 w 4236594"/>
              <a:gd name="connsiteY3" fmla="*/ 0 h 10800"/>
              <a:gd name="connsiteX4" fmla="*/ 0 w 4236594"/>
              <a:gd name="connsiteY4" fmla="*/ 10800 h 10800"/>
              <a:gd name="connsiteX5" fmla="*/ 4068000 w 4236594"/>
              <a:gd name="connsiteY5" fmla="*/ 10800 h 10800"/>
              <a:gd name="connsiteX6" fmla="*/ 4068000 w 4236594"/>
              <a:gd name="connsiteY6" fmla="*/ 0 h 10800"/>
              <a:gd name="connsiteX7" fmla="*/ 0 w 4236594"/>
              <a:gd name="connsiteY7" fmla="*/ 0 h 10800"/>
            </a:gdLst>
            <a:rect l="l" t="t" r="r" b="b"/>
            <a:pathLst>
              <a:path w="4236594" h="10800">
                <a:moveTo>
                  <a:pt x="4128594" y="10800"/>
                </a:moveTo>
                <a:lnTo>
                  <a:pt x="4236594" y="10800"/>
                </a:lnTo>
                <a:lnTo>
                  <a:pt x="4236594" y="0"/>
                </a:lnTo>
                <a:lnTo>
                  <a:pt x="4128594" y="0"/>
                </a:lnTo>
                <a:close/>
                <a:moveTo>
                  <a:pt x="0" y="10800"/>
                </a:moveTo>
                <a:lnTo>
                  <a:pt x="4068000" y="10800"/>
                </a:lnTo>
                <a:lnTo>
                  <a:pt x="40680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50000"/>
                </a:schemeClr>
              </a:gs>
            </a:gsLst>
            <a:path path="circle">
              <a:fillToRect b="100000" r="100000"/>
            </a:path>
            <a:tileRect t="-100000" l="-100000"/>
          </a:gradFill>
          <a:ln w="12700" cap="sq">
            <a:noFill/>
            <a:miter/>
          </a:ln>
          <a:effectLst>
            <a:outerShdw dist="317500" blurRad="444500" dir="5400000" sx="92000" sy="92000" kx="0" ky="0" algn="t" rotWithShape="0">
              <a:schemeClr val="accent1">
                <a:lumMod val="75000"/>
                <a:alpha val="4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1">
            <a:off x="6703656" y="1920668"/>
            <a:ext cx="4236594" cy="10800"/>
          </a:xfrm>
          <a:custGeom>
            <a:avLst/>
            <a:gdLst>
              <a:gd name="connsiteX0" fmla="*/ 4128594 w 4236594"/>
              <a:gd name="connsiteY0" fmla="*/ 10800 h 10800"/>
              <a:gd name="connsiteX1" fmla="*/ 4236594 w 4236594"/>
              <a:gd name="connsiteY1" fmla="*/ 10800 h 10800"/>
              <a:gd name="connsiteX2" fmla="*/ 4236594 w 4236594"/>
              <a:gd name="connsiteY2" fmla="*/ 0 h 10800"/>
              <a:gd name="connsiteX3" fmla="*/ 4128594 w 4236594"/>
              <a:gd name="connsiteY3" fmla="*/ 0 h 10800"/>
              <a:gd name="connsiteX4" fmla="*/ 0 w 4236594"/>
              <a:gd name="connsiteY4" fmla="*/ 10800 h 10800"/>
              <a:gd name="connsiteX5" fmla="*/ 4068000 w 4236594"/>
              <a:gd name="connsiteY5" fmla="*/ 10800 h 10800"/>
              <a:gd name="connsiteX6" fmla="*/ 4068000 w 4236594"/>
              <a:gd name="connsiteY6" fmla="*/ 0 h 10800"/>
              <a:gd name="connsiteX7" fmla="*/ 0 w 4236594"/>
              <a:gd name="connsiteY7" fmla="*/ 0 h 10800"/>
            </a:gdLst>
            <a:rect l="l" t="t" r="r" b="b"/>
            <a:pathLst>
              <a:path w="4236594" h="10800">
                <a:moveTo>
                  <a:pt x="4128594" y="10800"/>
                </a:moveTo>
                <a:lnTo>
                  <a:pt x="4236594" y="10800"/>
                </a:lnTo>
                <a:lnTo>
                  <a:pt x="4236594" y="0"/>
                </a:lnTo>
                <a:lnTo>
                  <a:pt x="4128594" y="0"/>
                </a:lnTo>
                <a:close/>
                <a:moveTo>
                  <a:pt x="0" y="10800"/>
                </a:moveTo>
                <a:lnTo>
                  <a:pt x="4068000" y="10800"/>
                </a:lnTo>
                <a:lnTo>
                  <a:pt x="40680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50000"/>
                </a:schemeClr>
              </a:gs>
            </a:gsLst>
            <a:path path="circle">
              <a:fillToRect b="100000" r="100000"/>
            </a:path>
            <a:tileRect t="-100000" l="-100000"/>
          </a:gradFill>
          <a:ln w="12700" cap="sq">
            <a:noFill/>
            <a:miter/>
          </a:ln>
          <a:effectLst>
            <a:outerShdw dist="317500" blurRad="444500" dir="5400000" sx="92000" sy="92000" kx="0" ky="0" algn="t" rotWithShape="0">
              <a:schemeClr val="accent1">
                <a:lumMod val="75000"/>
                <a:alpha val="4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878571" y="3907914"/>
            <a:ext cx="10452469" cy="2423145"/>
          </a:xfrm>
          <a:prstGeom prst="rect">
            <a:avLst/>
          </a:prstGeom>
          <a:solidFill>
            <a:schemeClr val="bg1"/>
          </a:solidFill>
          <a:ln w="19050" cap="flat">
            <a:solidFill>
              <a:schemeClr val="accent1"/>
            </a:solidFill>
            <a:miter/>
          </a:ln>
          <a:effectLst>
            <a:outerShdw dist="317500" blurRad="381000" dir="2700000" sx="100000" sy="100000" kx="0" ky="0" algn="tl" rotWithShape="0">
              <a:schemeClr val="tx1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1015634" y="4032840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11081368" y="4030961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1015634" y="6104283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1081368" y="6104283"/>
            <a:ext cx="94997" cy="94997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202367" y="3935711"/>
            <a:ext cx="9243545" cy="6147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1237100" y="4735334"/>
            <a:ext cx="9729462" cy="134734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定期维护可以及时发现和解决问题，避免小问题积累成大故障，延长计算机的使用寿命。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1">
            <a:off x="1246562" y="4663773"/>
            <a:ext cx="9720000" cy="10800"/>
          </a:xfrm>
          <a:custGeom>
            <a:avLst/>
            <a:gdLst>
              <a:gd name="connsiteX0" fmla="*/ 4128594 w 4236594"/>
              <a:gd name="connsiteY0" fmla="*/ 10800 h 10800"/>
              <a:gd name="connsiteX1" fmla="*/ 4236594 w 4236594"/>
              <a:gd name="connsiteY1" fmla="*/ 10800 h 10800"/>
              <a:gd name="connsiteX2" fmla="*/ 4236594 w 4236594"/>
              <a:gd name="connsiteY2" fmla="*/ 0 h 10800"/>
              <a:gd name="connsiteX3" fmla="*/ 4128594 w 4236594"/>
              <a:gd name="connsiteY3" fmla="*/ 0 h 10800"/>
              <a:gd name="connsiteX4" fmla="*/ 0 w 4236594"/>
              <a:gd name="connsiteY4" fmla="*/ 10800 h 10800"/>
              <a:gd name="connsiteX5" fmla="*/ 4068000 w 4236594"/>
              <a:gd name="connsiteY5" fmla="*/ 10800 h 10800"/>
              <a:gd name="connsiteX6" fmla="*/ 4068000 w 4236594"/>
              <a:gd name="connsiteY6" fmla="*/ 0 h 10800"/>
              <a:gd name="connsiteX7" fmla="*/ 0 w 4236594"/>
              <a:gd name="connsiteY7" fmla="*/ 0 h 10800"/>
            </a:gdLst>
            <a:rect l="l" t="t" r="r" b="b"/>
            <a:pathLst>
              <a:path w="4236594" h="10800">
                <a:moveTo>
                  <a:pt x="4128594" y="10800"/>
                </a:moveTo>
                <a:lnTo>
                  <a:pt x="4236594" y="10800"/>
                </a:lnTo>
                <a:lnTo>
                  <a:pt x="4236594" y="0"/>
                </a:lnTo>
                <a:lnTo>
                  <a:pt x="4128594" y="0"/>
                </a:lnTo>
                <a:close/>
                <a:moveTo>
                  <a:pt x="0" y="10800"/>
                </a:moveTo>
                <a:lnTo>
                  <a:pt x="4068000" y="10800"/>
                </a:lnTo>
                <a:lnTo>
                  <a:pt x="40680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50000"/>
                </a:schemeClr>
              </a:gs>
            </a:gsLst>
            <a:path path="circle">
              <a:fillToRect b="100000" r="100000"/>
            </a:path>
            <a:tileRect t="-100000" l="-100000"/>
          </a:gradFill>
          <a:ln w="12700" cap="sq">
            <a:noFill/>
            <a:miter/>
          </a:ln>
          <a:effectLst>
            <a:outerShdw dist="317500" blurRad="444500" dir="5400000" sx="92000" sy="92000" kx="0" ky="0" algn="t" rotWithShape="0">
              <a:schemeClr val="accent1">
                <a:lumMod val="75000"/>
                <a:alpha val="4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10600588" y="4169706"/>
            <a:ext cx="391254" cy="378631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维护的周期</a:t>
            </a:r>
            <a:endParaRPr kumimoji="1" lang="zh-CN" altLang="en-US"/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计算机硬件维护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3209925" y="3073178"/>
            <a:ext cx="5845175" cy="28896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湿度</a:t>
            </a: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209925" y="3381427"/>
            <a:ext cx="5845175" cy="1108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117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环境湿度应控制在40％~70％之间，湿度过高容易导致硬件受潮，产生短路等故障。
湿度过低则会使静电积累，静电放电可能会损坏敏感的电子元件，如内存条、主板等。
保持适当的湿度可以有效减少静电的产生，保护硬件设备免受静电损坏。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209925" y="4829411"/>
            <a:ext cx="5845175" cy="28896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电源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209925" y="5142774"/>
            <a:ext cx="5845175" cy="1108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117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计算机的电源电压应稳定在220V±10％，频率为50Hz±5％，避免电压波动对硬件造成损害。
不稳定的电源可能导致硬件设备工作异常，甚至损坏电源模块和相关硬件。
使用稳压电源或UPS（不间断电源）可以有效稳定电源电压，保障计算机的正常运行。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9529622" y="3084809"/>
            <a:ext cx="172487" cy="172487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9765145" y="3084809"/>
            <a:ext cx="172487" cy="172487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9529622" y="4841042"/>
            <a:ext cx="172487" cy="172487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9765145" y="4841042"/>
            <a:ext cx="172487" cy="172487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3209925" y="1313951"/>
            <a:ext cx="5844500" cy="28896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温度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3209925" y="1622200"/>
            <a:ext cx="5845175" cy="1108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117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计算机的工作环境温度应保持在15℃~30℃之间，过高或过低的温度都可能影响硬件性能和寿命。
高温会导致硬件散热不良，引发过热故障，如CPU、显卡等关键部件可能会因过热而损坏。
低温则可能使硬盘等存储设备的性能下降，甚至导致数据读写错误，影响系统的正常运行。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9529622" y="1325582"/>
            <a:ext cx="172487" cy="172487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9765145" y="1325582"/>
            <a:ext cx="172487" cy="172487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5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1634717" y="4821292"/>
            <a:ext cx="1226715" cy="1223908"/>
          </a:xfrm>
          <a:prstGeom prst="rect">
            <a:avLst/>
          </a:prstGeom>
        </p:spPr>
      </p:pic>
      <p:pic>
        <p:nvPicPr>
          <p:cNvPr id="16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1651000" y="3086100"/>
            <a:ext cx="1206500" cy="1206500"/>
          </a:xfrm>
          <a:prstGeom prst="rect">
            <a:avLst/>
          </a:prstGeom>
        </p:spPr>
      </p:pic>
      <p:pic>
        <p:nvPicPr>
          <p:cNvPr id="17" name=""/>
          <p:cNvPicPr>
            <a:picLocks noChangeAspect="1"/>
          </p:cNvPicPr>
          <p:nvPr/>
        </p:nvPicPr>
        <p:blipFill>
          <a:blip r:embed="rId4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1651000" y="1244600"/>
            <a:ext cx="1206500" cy="1206500"/>
          </a:xfrm>
          <a:prstGeom prst="rect">
            <a:avLst/>
          </a:prstGeom>
        </p:spPr>
      </p:pic>
      <p:sp>
        <p:nvSpPr>
          <p:cNvPr id="18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与使用环境有关的维护</a:t>
            </a:r>
            <a:endParaRPr kumimoji="1" lang="zh-CN" altLang="en-US"/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7875207" y="3131046"/>
            <a:ext cx="1380768" cy="1380768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8264601" y="3542994"/>
            <a:ext cx="601980" cy="556872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7743001" y="2979644"/>
            <a:ext cx="1662060" cy="1662060"/>
          </a:xfrm>
          <a:prstGeom prst="arc">
            <a:avLst/>
          </a:prstGeom>
          <a:noFill/>
          <a:ln w="38100" cap="rnd">
            <a:gradFill>
              <a:gsLst>
                <a:gs pos="1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743001" y="2979644"/>
            <a:ext cx="1662060" cy="1662060"/>
          </a:xfrm>
          <a:prstGeom prst="arc">
            <a:avLst>
              <a:gd name="adj1" fmla="val 1440664"/>
              <a:gd name="adj2" fmla="val 6743005"/>
            </a:avLst>
          </a:prstGeom>
          <a:noFill/>
          <a:ln w="38100" cap="rnd">
            <a:gradFill>
              <a:gsLst>
                <a:gs pos="5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743001" y="2979644"/>
            <a:ext cx="1662060" cy="1662060"/>
          </a:xfrm>
          <a:prstGeom prst="arc">
            <a:avLst>
              <a:gd name="adj1" fmla="val 8219401"/>
              <a:gd name="adj2" fmla="val 14528154"/>
            </a:avLst>
          </a:prstGeom>
          <a:noFill/>
          <a:ln w="38100" cap="rnd">
            <a:gradFill>
              <a:gsLst>
                <a:gs pos="1400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098741" y="2354580"/>
            <a:ext cx="2933700" cy="2933700"/>
          </a:xfrm>
          <a:prstGeom prst="arc">
            <a:avLst>
              <a:gd name="adj1" fmla="val 15368677"/>
              <a:gd name="adj2" fmla="val 14836256"/>
            </a:avLst>
          </a:prstGeom>
          <a:noFill/>
          <a:ln w="44450" cap="sq">
            <a:gradFill>
              <a:gsLst>
                <a:gs pos="14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412801" y="2055856"/>
            <a:ext cx="884488" cy="8844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9523873" y="3133274"/>
            <a:ext cx="884488" cy="8844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7197370" y="4561624"/>
            <a:ext cx="884488" cy="8844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3497172" flipH="0" flipV="0">
            <a:off x="6024321" y="1165860"/>
            <a:ext cx="5190860" cy="5190860"/>
          </a:xfrm>
          <a:prstGeom prst="arc">
            <a:avLst>
              <a:gd name="adj1" fmla="val 15904742"/>
              <a:gd name="adj2" fmla="val 21271762"/>
            </a:avLst>
          </a:prstGeom>
          <a:noFill/>
          <a:ln w="301625" cap="rnd">
            <a:gradFill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3497172" flipH="0" flipV="0">
            <a:off x="6024321" y="1196340"/>
            <a:ext cx="5190860" cy="5190860"/>
          </a:xfrm>
          <a:prstGeom prst="arc">
            <a:avLst>
              <a:gd name="adj1" fmla="val 2228821"/>
              <a:gd name="adj2" fmla="val 6590782"/>
            </a:avLst>
          </a:prstGeom>
          <a:noFill/>
          <a:ln w="301625" cap="rnd">
            <a:gradFill>
              <a:gsLst>
                <a:gs pos="73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60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3497172" flipH="0" flipV="0">
            <a:off x="6024321" y="1196340"/>
            <a:ext cx="5190860" cy="5190860"/>
          </a:xfrm>
          <a:prstGeom prst="arc">
            <a:avLst>
              <a:gd name="adj1" fmla="val 8512224"/>
              <a:gd name="adj2" fmla="val 14940849"/>
            </a:avLst>
          </a:prstGeom>
          <a:noFill/>
          <a:ln w="301625" cap="rnd">
            <a:gradFill>
              <a:gsLst>
                <a:gs pos="24000">
                  <a:schemeClr val="accent1">
                    <a:alpha val="20000"/>
                  </a:schemeClr>
                </a:gs>
                <a:gs pos="78000">
                  <a:schemeClr val="accent1">
                    <a:alpha val="0"/>
                  </a:schemeClr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660400" y="1480739"/>
            <a:ext cx="4927600" cy="49192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清洁工具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660400" y="2000394"/>
            <a:ext cx="4927600" cy="99680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92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清洁计算机主机时，需要准备螺丝刀、吸尘器、刷子等工具，确保清洁过程顺利进行。
螺丝刀用于拆卸机箱，吸尘器用于清理机箱内的灰尘，刷子则用于清理难以触及的角落。
选择合适的清洁工具可以提高清洁效率，同时避免对硬件造成损坏。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660400" y="2979339"/>
            <a:ext cx="4927600" cy="49192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清洁步骤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660400" y="3498994"/>
            <a:ext cx="4927600" cy="99680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92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清洁前需先断电，打开机箱，使用吸尘器和刷子清理机箱内的灰尘，注意不要触碰硬件接口。
清理风扇、散热器等散热部件时，要小心操作，避免损坏散热片或风扇叶片。
清洁完成后，检查各硬件部件是否安装牢固，确保机箱内的空气流通顺畅，有助于硬件的散热。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660400" y="4477939"/>
            <a:ext cx="4927600" cy="49192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注意事项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660400" y="4997594"/>
            <a:ext cx="4927600" cy="99680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92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清洁过程中要注意静电防护，避免静电对硬件造成损坏，可以佩戴防静电手环或在防静电垫上操作。
不要使用液体清洁剂直接喷洒在硬件上，以免液体渗入硬件内部导致短路。
清洁完成后，要确保机箱内的硬件部件干燥后再重新组装并通电，避免因潮湿导致硬件故障。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9794705" y="3389838"/>
            <a:ext cx="342824" cy="371360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669365" y="2335540"/>
            <a:ext cx="371360" cy="32512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453934" y="4818188"/>
            <a:ext cx="371360" cy="37136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174017" y="373380"/>
            <a:ext cx="1103550" cy="655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433422" y="373380"/>
            <a:ext cx="8171180" cy="6553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83520" y="484345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计算机主机的清洁</a:t>
            </a:r>
            <a:endParaRPr kumimoji="1" lang="zh-CN" altLang="en-US"/>
          </a:p>
        </p:txBody>
      </p:sp>
    </p:spTree>
  </p:cSld>
</p:sld>
</file>

<file path=ppt/theme/_rels/theme1.xml.rels><?xml version="1.0" encoding="UTF-8" standalone="yes"?>
<Relationships xmlns="http://schemas.openxmlformats.org/package/2006/relationships">

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4FB"/>
      </a:accent1>
      <a:accent2>
        <a:srgbClr val="01A8EB"/>
      </a:accent2>
      <a:accent3>
        <a:srgbClr val="FCCB00"/>
      </a:accent3>
      <a:accent4>
        <a:srgbClr val="FF7443"/>
      </a:accent4>
      <a:accent5>
        <a:srgbClr val="7F7F7F"/>
      </a:accent5>
      <a:accent6>
        <a:srgbClr val="262626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